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70" r:id="rId5"/>
    <p:sldId id="259" r:id="rId6"/>
    <p:sldId id="273" r:id="rId7"/>
    <p:sldId id="275" r:id="rId8"/>
    <p:sldId id="319" r:id="rId9"/>
    <p:sldId id="276" r:id="rId10"/>
    <p:sldId id="277" r:id="rId11"/>
    <p:sldId id="284" r:id="rId12"/>
    <p:sldId id="280" r:id="rId13"/>
    <p:sldId id="281" r:id="rId14"/>
    <p:sldId id="282" r:id="rId15"/>
    <p:sldId id="283" r:id="rId16"/>
    <p:sldId id="285" r:id="rId17"/>
    <p:sldId id="286" r:id="rId18"/>
    <p:sldId id="288" r:id="rId19"/>
    <p:sldId id="289" r:id="rId20"/>
    <p:sldId id="287" r:id="rId21"/>
    <p:sldId id="303" r:id="rId22"/>
    <p:sldId id="318" r:id="rId23"/>
    <p:sldId id="265" r:id="rId24"/>
    <p:sldId id="294" r:id="rId25"/>
    <p:sldId id="290" r:id="rId26"/>
    <p:sldId id="291" r:id="rId27"/>
    <p:sldId id="292" r:id="rId28"/>
    <p:sldId id="293" r:id="rId29"/>
    <p:sldId id="295" r:id="rId30"/>
    <p:sldId id="297" r:id="rId31"/>
    <p:sldId id="296" r:id="rId32"/>
    <p:sldId id="298" r:id="rId33"/>
    <p:sldId id="299" r:id="rId34"/>
    <p:sldId id="300" r:id="rId35"/>
    <p:sldId id="301" r:id="rId36"/>
    <p:sldId id="302" r:id="rId37"/>
    <p:sldId id="304" r:id="rId38"/>
    <p:sldId id="305" r:id="rId39"/>
    <p:sldId id="306" r:id="rId40"/>
    <p:sldId id="307" r:id="rId41"/>
    <p:sldId id="311" r:id="rId42"/>
    <p:sldId id="312" r:id="rId43"/>
    <p:sldId id="314" r:id="rId44"/>
    <p:sldId id="315" r:id="rId45"/>
    <p:sldId id="316" r:id="rId46"/>
    <p:sldId id="310" r:id="rId47"/>
    <p:sldId id="317" r:id="rId48"/>
    <p:sldId id="26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4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CBF0-2EE3-4998-B149-9857628CD22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A298C-23E1-4DC1-A75C-55E8F0837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2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Mycosel</a:t>
            </a:r>
            <a:r>
              <a:rPr lang="en-US" dirty="0"/>
              <a:t> has </a:t>
            </a:r>
            <a:r>
              <a:rPr lang="en-US" dirty="0" err="1"/>
              <a:t>cycloheximide</a:t>
            </a:r>
            <a:r>
              <a:rPr lang="en-US" dirty="0"/>
              <a:t>, will not grow. Many yeast do not grow well at 42.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298C-23E1-4DC1-A75C-55E8F08378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3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truthfully 5 clades, but one has only been found in Iran so 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298C-23E1-4DC1-A75C-55E8F08378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3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Vitek</a:t>
            </a:r>
            <a:r>
              <a:rPr lang="en-US" dirty="0"/>
              <a:t> MS, Bruker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298C-23E1-4DC1-A75C-55E8F08378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5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1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2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32573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0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0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B3C6C-D527-408C-8889-CE74DDD220E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41DAF-D6F1-4207-9D82-94557D2A2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6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Emerging Resistant Pathogens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Steve Mahlen, PhD, D(ABMM)</a:t>
            </a:r>
          </a:p>
          <a:p>
            <a:r>
              <a:rPr lang="en-US" dirty="0"/>
              <a:t>Sanford Bismarck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5988" t="1916" r="5814" b="87834"/>
          <a:stretch/>
        </p:blipFill>
        <p:spPr>
          <a:xfrm>
            <a:off x="9184106" y="5069305"/>
            <a:ext cx="2887579" cy="165233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t="80620" r="63391" b="2329"/>
          <a:stretch/>
        </p:blipFill>
        <p:spPr>
          <a:xfrm>
            <a:off x="120315" y="4901449"/>
            <a:ext cx="2911643" cy="18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Identification (misidentification)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Revisit the first case:</a:t>
            </a:r>
          </a:p>
          <a:p>
            <a:pPr lvl="1"/>
            <a:r>
              <a:rPr lang="en-US" dirty="0"/>
              <a:t>Vitek2 yeast ID card (YST): </a:t>
            </a:r>
            <a:r>
              <a:rPr lang="en-US" i="1" dirty="0"/>
              <a:t>Candida </a:t>
            </a:r>
            <a:r>
              <a:rPr lang="en-US" i="1" dirty="0" err="1"/>
              <a:t>haemulonii</a:t>
            </a:r>
            <a:endParaRPr lang="en-US" i="1" dirty="0"/>
          </a:p>
          <a:p>
            <a:pPr lvl="1"/>
            <a:r>
              <a:rPr lang="en-US" dirty="0"/>
              <a:t>API 20C (yeast ID): </a:t>
            </a:r>
            <a:r>
              <a:rPr lang="en-US" i="1" dirty="0" err="1"/>
              <a:t>Rhodotorula</a:t>
            </a:r>
            <a:r>
              <a:rPr lang="en-US" i="1" dirty="0"/>
              <a:t> </a:t>
            </a:r>
            <a:r>
              <a:rPr lang="en-US" i="1" dirty="0" err="1"/>
              <a:t>glutinis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6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difficult just based on growth characteristics</a:t>
            </a:r>
          </a:p>
          <a:p>
            <a:r>
              <a:rPr lang="en-US" dirty="0"/>
              <a:t>Budding yeast</a:t>
            </a:r>
          </a:p>
          <a:p>
            <a:r>
              <a:rPr lang="en-US" dirty="0"/>
              <a:t>Rarely forms </a:t>
            </a:r>
            <a:r>
              <a:rPr lang="en-US" dirty="0" err="1"/>
              <a:t>pseudohyphae</a:t>
            </a:r>
            <a:r>
              <a:rPr lang="en-US" dirty="0"/>
              <a:t> on corn meal agar</a:t>
            </a:r>
          </a:p>
          <a:p>
            <a:r>
              <a:rPr lang="en-US" dirty="0"/>
              <a:t>Does not form germ tubes</a:t>
            </a:r>
          </a:p>
          <a:p>
            <a:r>
              <a:rPr lang="en-US" dirty="0"/>
              <a:t>Grows well at 40-42°C</a:t>
            </a:r>
          </a:p>
          <a:p>
            <a:r>
              <a:rPr lang="en-US" dirty="0"/>
              <a:t>Inhibited by </a:t>
            </a:r>
            <a:r>
              <a:rPr lang="en-US" dirty="0" err="1"/>
              <a:t>cycloheximide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99" y="188495"/>
            <a:ext cx="3738307" cy="2803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2624" y="3131772"/>
            <a:ext cx="294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C. </a:t>
            </a:r>
            <a:r>
              <a:rPr lang="en-US" i="1" dirty="0" err="1"/>
              <a:t>albicans</a:t>
            </a:r>
            <a:r>
              <a:rPr lang="en-US" i="1" dirty="0"/>
              <a:t> </a:t>
            </a:r>
            <a:r>
              <a:rPr lang="en-US" dirty="0"/>
              <a:t>on corn meal agar</a:t>
            </a:r>
          </a:p>
        </p:txBody>
      </p:sp>
      <p:pic>
        <p:nvPicPr>
          <p:cNvPr id="1026" name="Picture 2" descr="Germ Tube Test: Principle, Procedure, Results • Microbe Onl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47211" b="34982"/>
          <a:stretch/>
        </p:blipFill>
        <p:spPr bwMode="auto">
          <a:xfrm>
            <a:off x="9153110" y="3787327"/>
            <a:ext cx="2013284" cy="15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46627" y="5483417"/>
            <a:ext cx="22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C. </a:t>
            </a:r>
            <a:r>
              <a:rPr lang="en-US" i="1" dirty="0" err="1"/>
              <a:t>albicans</a:t>
            </a:r>
            <a:r>
              <a:rPr lang="en-US" i="1" dirty="0"/>
              <a:t> </a:t>
            </a:r>
            <a:r>
              <a:rPr lang="en-US" dirty="0"/>
              <a:t>germ tube</a:t>
            </a:r>
          </a:p>
        </p:txBody>
      </p:sp>
    </p:spTree>
    <p:extLst>
      <p:ext uri="{BB962C8B-B14F-4D97-AF65-F5344CB8AC3E}">
        <p14:creationId xmlns:p14="http://schemas.microsoft.com/office/powerpoint/2010/main" val="101202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CHROMagar</a:t>
            </a:r>
            <a:r>
              <a:rPr lang="en-US" sz="4000" dirty="0"/>
              <a:t> Candida: pinkish, blueish, can be white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70" y="1546310"/>
            <a:ext cx="3133725" cy="4276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5" y="1602457"/>
            <a:ext cx="3095625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270" y="1690688"/>
            <a:ext cx="4055383" cy="4015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9770" y="5780516"/>
            <a:ext cx="4997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Lockhart SR, Lyman MM, Sexton DJ.2022.Tools for Detecting a “Superbug”: Updates on Candida </a:t>
            </a:r>
            <a:r>
              <a:rPr lang="en-US" sz="1400" dirty="0" err="1"/>
              <a:t>auris</a:t>
            </a:r>
            <a:r>
              <a:rPr lang="en-US" sz="1400" dirty="0"/>
              <a:t> Testing. J </a:t>
            </a:r>
            <a:r>
              <a:rPr lang="en-US" sz="1400" dirty="0" err="1"/>
              <a:t>Clin</a:t>
            </a:r>
            <a:r>
              <a:rPr lang="en-US" sz="1400" dirty="0"/>
              <a:t> Microbiol60:e00808-21.https://doi.org/10.1128/jcm.00808-21</a:t>
            </a:r>
          </a:p>
        </p:txBody>
      </p:sp>
      <p:sp>
        <p:nvSpPr>
          <p:cNvPr id="8" name="Rectangle 7"/>
          <p:cNvSpPr/>
          <p:nvPr/>
        </p:nvSpPr>
        <p:spPr>
          <a:xfrm>
            <a:off x="946883" y="6477768"/>
            <a:ext cx="4708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https://www.cdc.gov/fungal/candida-auris/identification.html</a:t>
            </a:r>
          </a:p>
        </p:txBody>
      </p:sp>
    </p:spTree>
    <p:extLst>
      <p:ext uri="{BB962C8B-B14F-4D97-AF65-F5344CB8AC3E}">
        <p14:creationId xmlns:p14="http://schemas.microsoft.com/office/powerpoint/2010/main" val="117653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570" t="8571" r="16713" b="4882"/>
          <a:stretch/>
        </p:blipFill>
        <p:spPr>
          <a:xfrm>
            <a:off x="5943599" y="248653"/>
            <a:ext cx="5727031" cy="6530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95" y="7069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212121"/>
                </a:solidFill>
                <a:latin typeface="Roboto"/>
              </a:rPr>
              <a:t>Marathe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 A, Zhu Y,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Chaturvedi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 V,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Chaturvedi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 S. Utility of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CHROMagar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™ Candida Plus for presumptive identification of Candida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auris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 from surveillance samples.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Mycopathologia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. 2022 Dec;187(5-6):527-534.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doi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: 10.1007/s11046-022-00656-3. </a:t>
            </a:r>
            <a:r>
              <a:rPr lang="en-US" dirty="0" err="1">
                <a:solidFill>
                  <a:srgbClr val="212121"/>
                </a:solidFill>
                <a:latin typeface="Roboto"/>
              </a:rPr>
              <a:t>Epub</a:t>
            </a:r>
            <a:r>
              <a:rPr lang="en-US" dirty="0">
                <a:solidFill>
                  <a:srgbClr val="212121"/>
                </a:solidFill>
                <a:latin typeface="Roboto"/>
              </a:rPr>
              <a:t> 2022 Nov 10. PMID: 36355325; PMCID: PMC9647746.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545178" y="706995"/>
            <a:ext cx="5021179" cy="2220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 systems/biochemical panels:</a:t>
            </a:r>
          </a:p>
          <a:p>
            <a:pPr lvl="1"/>
            <a:r>
              <a:rPr lang="en-US" dirty="0"/>
              <a:t>Since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is fairly new, was not in databases</a:t>
            </a:r>
          </a:p>
          <a:p>
            <a:pPr lvl="1"/>
            <a:r>
              <a:rPr lang="en-US" dirty="0"/>
              <a:t>Also, closely related to other yeasts for assimilation and fermentation tests</a:t>
            </a:r>
          </a:p>
          <a:p>
            <a:pPr lvl="1"/>
            <a:r>
              <a:rPr lang="en-US" dirty="0"/>
              <a:t>There are also 4 major clades of the organism</a:t>
            </a:r>
          </a:p>
          <a:p>
            <a:pPr lvl="2"/>
            <a:r>
              <a:rPr lang="en-US" dirty="0"/>
              <a:t>Each clade has slightly different assimilation/fermentation profiles, and slight differences in DNA sequences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7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21832" y="231354"/>
            <a:ext cx="7788442" cy="5118687"/>
            <a:chOff x="266198" y="143125"/>
            <a:chExt cx="7229475" cy="4505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15431"/>
            <a:stretch/>
          </p:blipFill>
          <p:spPr>
            <a:xfrm>
              <a:off x="266198" y="143125"/>
              <a:ext cx="7201402" cy="8286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198" y="971800"/>
              <a:ext cx="7229475" cy="36766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6568" y="556615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Lockhart SR, Lyman MM, Sexton DJ. 2022. Tools for Detecting a “Superbug”: Updates on Candida </a:t>
            </a:r>
            <a:r>
              <a:rPr lang="en-US" dirty="0" err="1"/>
              <a:t>auris</a:t>
            </a:r>
            <a:r>
              <a:rPr lang="en-US" dirty="0"/>
              <a:t> Testing. J </a:t>
            </a:r>
            <a:r>
              <a:rPr lang="en-US" dirty="0" err="1"/>
              <a:t>Clin</a:t>
            </a:r>
            <a:r>
              <a:rPr lang="en-US" dirty="0"/>
              <a:t> Microbiol60:e00808-21.https://doi.org/10.1128/jcm.00808-21</a:t>
            </a:r>
          </a:p>
        </p:txBody>
      </p:sp>
    </p:spTree>
    <p:extLst>
      <p:ext uri="{BB962C8B-B14F-4D97-AF65-F5344CB8AC3E}">
        <p14:creationId xmlns:p14="http://schemas.microsoft.com/office/powerpoint/2010/main" val="207335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79" y="147638"/>
            <a:ext cx="9515475" cy="5648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2694" y="5795963"/>
            <a:ext cx="5998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https://www.cdc.gov/fungal/candida-auris/identification.html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285" y="1219200"/>
            <a:ext cx="1710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Non-molecular,</a:t>
            </a:r>
          </a:p>
          <a:p>
            <a:r>
              <a:rPr lang="en-US" dirty="0"/>
              <a:t>non-MALDI-TOF</a:t>
            </a:r>
          </a:p>
          <a:p>
            <a:r>
              <a:rPr lang="en-US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6981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Revisit the second case ID:</a:t>
            </a:r>
          </a:p>
          <a:p>
            <a:pPr lvl="1"/>
            <a:r>
              <a:rPr lang="en-US" dirty="0"/>
              <a:t>They only used MALDI-TOF MS</a:t>
            </a:r>
          </a:p>
          <a:p>
            <a:pPr lvl="1"/>
            <a:r>
              <a:rPr lang="en-US" dirty="0"/>
              <a:t>Were able to successfully ID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endParaRPr lang="en-US" i="1" dirty="0"/>
          </a:p>
          <a:p>
            <a:r>
              <a:rPr lang="en-US" dirty="0"/>
              <a:t>All 4 major clades can be successfully identified with both MALDI-TOF-MS systems</a:t>
            </a:r>
          </a:p>
          <a:p>
            <a:r>
              <a:rPr lang="en-US" dirty="0"/>
              <a:t>Also approved with BioFire and </a:t>
            </a:r>
            <a:r>
              <a:rPr lang="en-US" dirty="0" err="1"/>
              <a:t>GenMark</a:t>
            </a:r>
            <a:r>
              <a:rPr lang="en-US" dirty="0"/>
              <a:t> from positive blood cultures</a:t>
            </a:r>
          </a:p>
          <a:p>
            <a:r>
              <a:rPr lang="en-US" dirty="0"/>
              <a:t>There are currently no FDA-approved tests for colonization swabs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5999" y="1612231"/>
            <a:ext cx="5863389" cy="3761874"/>
            <a:chOff x="4703094" y="1500438"/>
            <a:chExt cx="7210425" cy="38671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144" y="1500438"/>
              <a:ext cx="7191375" cy="8572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094" y="2357688"/>
              <a:ext cx="7210425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20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case follow-up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1 revisited:</a:t>
            </a:r>
          </a:p>
          <a:p>
            <a:pPr lvl="1"/>
            <a:r>
              <a:rPr lang="en-US" dirty="0"/>
              <a:t>Days 51, 54 recovered </a:t>
            </a:r>
            <a:r>
              <a:rPr lang="en-US" i="1" dirty="0"/>
              <a:t>C. </a:t>
            </a:r>
            <a:r>
              <a:rPr lang="en-US" i="1" dirty="0" err="1"/>
              <a:t>albicans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endParaRPr lang="en-US" i="1" dirty="0"/>
          </a:p>
          <a:p>
            <a:pPr lvl="2"/>
            <a:r>
              <a:rPr lang="en-US" dirty="0"/>
              <a:t>Being treated with fluconazole</a:t>
            </a:r>
          </a:p>
          <a:p>
            <a:pPr lvl="1"/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recovered again on day 60</a:t>
            </a:r>
          </a:p>
          <a:p>
            <a:pPr lvl="1"/>
            <a:r>
              <a:rPr lang="en-US" dirty="0"/>
              <a:t>Day 61, removed central venous catheter</a:t>
            </a:r>
          </a:p>
          <a:p>
            <a:pPr lvl="2"/>
            <a:r>
              <a:rPr lang="en-US" dirty="0"/>
              <a:t>Blood cultures became negative</a:t>
            </a:r>
          </a:p>
          <a:p>
            <a:pPr lvl="2"/>
            <a:r>
              <a:rPr lang="en-US" dirty="0"/>
              <a:t>Fluconazole continued for 48 more days</a:t>
            </a:r>
          </a:p>
          <a:p>
            <a:pPr lvl="1"/>
            <a:r>
              <a:rPr lang="en-US" dirty="0"/>
              <a:t>Patient completely recovered</a:t>
            </a:r>
          </a:p>
        </p:txBody>
      </p:sp>
    </p:spTree>
    <p:extLst>
      <p:ext uri="{BB962C8B-B14F-4D97-AF65-F5344CB8AC3E}">
        <p14:creationId xmlns:p14="http://schemas.microsoft.com/office/powerpoint/2010/main" val="3098514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case follow-up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2 revisited:</a:t>
            </a:r>
          </a:p>
          <a:p>
            <a:pPr lvl="1"/>
            <a:r>
              <a:rPr lang="en-US" dirty="0"/>
              <a:t>Performed susceptibility testing</a:t>
            </a:r>
          </a:p>
          <a:p>
            <a:pPr lvl="2"/>
            <a:r>
              <a:rPr lang="en-US" dirty="0"/>
              <a:t>Resistant to fluconazole and amphotericin B</a:t>
            </a:r>
          </a:p>
          <a:p>
            <a:pPr lvl="1"/>
            <a:r>
              <a:rPr lang="en-US" dirty="0"/>
              <a:t>Over a 6-week period,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recovered from 4 repeat swabs of ear discharge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tympanostomy</a:t>
            </a:r>
            <a:r>
              <a:rPr lang="en-US" dirty="0"/>
              <a:t> tube was placed in the ear</a:t>
            </a:r>
          </a:p>
          <a:p>
            <a:pPr lvl="1"/>
            <a:r>
              <a:rPr lang="en-US" dirty="0"/>
              <a:t>Treated topically</a:t>
            </a:r>
          </a:p>
          <a:p>
            <a:pPr lvl="1"/>
            <a:endParaRPr lang="en-US" dirty="0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5733C6F-EADC-B782-C6DE-A1FC45971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078870"/>
              </p:ext>
            </p:extLst>
          </p:nvPr>
        </p:nvGraphicFramePr>
        <p:xfrm>
          <a:off x="895350" y="4683125"/>
          <a:ext cx="10515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1301167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8310377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4248031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6930982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001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Tentative MIC Breakpoints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 from C. </a:t>
                      </a:r>
                      <a:r>
                        <a:rPr lang="en-US" dirty="0" err="1"/>
                        <a:t>auris</a:t>
                      </a:r>
                      <a:r>
                        <a:rPr lang="en-US" dirty="0"/>
                        <a:t> isolate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Interpretation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35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Azoles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Fluconazole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≥32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128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73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Polyenes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Amphotericin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≥2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65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Echinocandins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Micafungin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µg/mL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Susceptible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7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19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yo</a:t>
            </a:r>
            <a:r>
              <a:rPr lang="en-US" dirty="0"/>
              <a:t> female</a:t>
            </a:r>
          </a:p>
          <a:p>
            <a:pPr lvl="1"/>
            <a:r>
              <a:rPr lang="en-US" dirty="0"/>
              <a:t>Respiratory arrest, chicken bones in the throat</a:t>
            </a:r>
          </a:p>
          <a:p>
            <a:pPr lvl="1"/>
            <a:r>
              <a:rPr lang="en-US" dirty="0"/>
              <a:t>Emergency surgery to remove bones</a:t>
            </a:r>
          </a:p>
          <a:p>
            <a:pPr lvl="1"/>
            <a:r>
              <a:rPr lang="en-US" dirty="0"/>
              <a:t>After surgery developed aspiration pneumonia and hypoxic encephalopathy</a:t>
            </a:r>
          </a:p>
          <a:p>
            <a:pPr lvl="2"/>
            <a:r>
              <a:rPr lang="en-US" dirty="0"/>
              <a:t>Mechanical vent; central </a:t>
            </a:r>
            <a:r>
              <a:rPr lang="en-US" dirty="0" err="1"/>
              <a:t>cath</a:t>
            </a:r>
            <a:endParaRPr lang="en-US" dirty="0"/>
          </a:p>
          <a:p>
            <a:pPr lvl="1"/>
            <a:r>
              <a:rPr lang="en-US" dirty="0"/>
              <a:t>Hospital day 37</a:t>
            </a:r>
          </a:p>
          <a:p>
            <a:pPr lvl="2"/>
            <a:r>
              <a:rPr lang="en-US" i="1" dirty="0"/>
              <a:t>Candida </a:t>
            </a:r>
            <a:r>
              <a:rPr lang="en-US" i="1" dirty="0" err="1"/>
              <a:t>albicans</a:t>
            </a:r>
            <a:r>
              <a:rPr lang="en-US" i="1" dirty="0"/>
              <a:t> </a:t>
            </a:r>
            <a:r>
              <a:rPr lang="en-US" dirty="0"/>
              <a:t>recovered from blood cultures</a:t>
            </a:r>
          </a:p>
          <a:p>
            <a:pPr lvl="3"/>
            <a:r>
              <a:rPr lang="en-US" dirty="0"/>
              <a:t>Repeatedly recovered for 18 d</a:t>
            </a:r>
          </a:p>
          <a:p>
            <a:pPr lvl="1"/>
            <a:r>
              <a:rPr lang="en-US" dirty="0"/>
              <a:t>Day 46: started on amphotericin B</a:t>
            </a:r>
          </a:p>
          <a:p>
            <a:pPr lvl="1"/>
            <a:r>
              <a:rPr lang="en-US" dirty="0"/>
              <a:t>Day 49: therapy changed to fluconazole</a:t>
            </a:r>
          </a:p>
          <a:p>
            <a:pPr lvl="1"/>
            <a:r>
              <a:rPr lang="en-US" dirty="0"/>
              <a:t>Days 51, 54: recovered </a:t>
            </a:r>
            <a:r>
              <a:rPr lang="en-US" i="1" dirty="0"/>
              <a:t>C. </a:t>
            </a:r>
            <a:r>
              <a:rPr lang="en-US" i="1" dirty="0" err="1"/>
              <a:t>albicans</a:t>
            </a:r>
            <a:r>
              <a:rPr lang="en-US" i="1" dirty="0"/>
              <a:t> </a:t>
            </a:r>
            <a:r>
              <a:rPr lang="en-US" dirty="0"/>
              <a:t>and another yeast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9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susceptibility testing and 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Susceptibility breakpoints for 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 have not been established</a:t>
            </a:r>
          </a:p>
          <a:p>
            <a:pPr lvl="1"/>
            <a:r>
              <a:rPr lang="en-US" dirty="0"/>
              <a:t>CDC has tentative breakpoints; not endorsed by CLSI</a:t>
            </a:r>
          </a:p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 is considered multidrug resistant</a:t>
            </a:r>
          </a:p>
          <a:p>
            <a:pPr lvl="1"/>
            <a:r>
              <a:rPr lang="en-US" dirty="0"/>
              <a:t>Intrinsic resistance to agents from several antifungal classes, particularly azoles (fluconazole)</a:t>
            </a:r>
          </a:p>
          <a:p>
            <a:r>
              <a:rPr lang="en-US" dirty="0"/>
              <a:t>Treatment with an </a:t>
            </a:r>
            <a:r>
              <a:rPr lang="en-US" dirty="0" err="1"/>
              <a:t>echinocandin</a:t>
            </a:r>
            <a:r>
              <a:rPr lang="en-US" dirty="0"/>
              <a:t>, such as </a:t>
            </a:r>
            <a:r>
              <a:rPr lang="en-US" dirty="0" err="1"/>
              <a:t>micafungin</a:t>
            </a:r>
            <a:r>
              <a:rPr lang="en-US" dirty="0"/>
              <a:t> or </a:t>
            </a:r>
            <a:r>
              <a:rPr lang="en-US" dirty="0" err="1"/>
              <a:t>caspfungin</a:t>
            </a:r>
            <a:r>
              <a:rPr lang="en-US" dirty="0"/>
              <a:t>, is recommended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41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: Infection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multi-drug resistant organism</a:t>
            </a:r>
          </a:p>
          <a:p>
            <a:r>
              <a:rPr lang="en-US" dirty="0"/>
              <a:t>Infection flag for patients with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 infection</a:t>
            </a:r>
            <a:endParaRPr lang="en-US" i="1" dirty="0"/>
          </a:p>
          <a:p>
            <a:r>
              <a:rPr lang="en-US" dirty="0"/>
              <a:t>Contact isolation</a:t>
            </a:r>
          </a:p>
          <a:p>
            <a:r>
              <a:rPr lang="en-US" dirty="0"/>
              <a:t>Can persist on plastics for at least 14 days</a:t>
            </a:r>
          </a:p>
          <a:p>
            <a:r>
              <a:rPr lang="en-US" dirty="0"/>
              <a:t>Recovered from mattresses, furniture, sinks, medical equipment in hospitals/care facilities</a:t>
            </a:r>
          </a:p>
        </p:txBody>
      </p:sp>
    </p:spTree>
    <p:extLst>
      <p:ext uri="{BB962C8B-B14F-4D97-AF65-F5344CB8AC3E}">
        <p14:creationId xmlns:p14="http://schemas.microsoft.com/office/powerpoint/2010/main" val="6095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is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so bad?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Tough to identify</a:t>
            </a:r>
          </a:p>
          <a:p>
            <a:r>
              <a:rPr lang="en-US" dirty="0"/>
              <a:t>Multi-drug resistant and is difficult to treat</a:t>
            </a:r>
          </a:p>
          <a:p>
            <a:r>
              <a:rPr lang="en-US" dirty="0"/>
              <a:t>Causes severe infections</a:t>
            </a:r>
          </a:p>
          <a:p>
            <a:r>
              <a:rPr lang="en-US" dirty="0"/>
              <a:t>US hospital database review:</a:t>
            </a:r>
          </a:p>
          <a:p>
            <a:pPr lvl="1"/>
            <a:r>
              <a:rPr lang="en-US" dirty="0"/>
              <a:t>2017-2022</a:t>
            </a:r>
          </a:p>
          <a:p>
            <a:pPr lvl="1"/>
            <a:r>
              <a:rPr lang="en-US" dirty="0"/>
              <a:t>192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dirty="0"/>
              <a:t>-associated hospitalizations</a:t>
            </a:r>
          </a:p>
          <a:p>
            <a:pPr lvl="2"/>
            <a:r>
              <a:rPr lang="en-US" dirty="0"/>
              <a:t>38 (20%) were bloodstream infections</a:t>
            </a:r>
          </a:p>
          <a:p>
            <a:pPr lvl="1"/>
            <a:r>
              <a:rPr lang="en-US" dirty="0"/>
              <a:t>Estimated mortality rate: 34%</a:t>
            </a:r>
          </a:p>
          <a:p>
            <a:r>
              <a:rPr lang="en-US" dirty="0"/>
              <a:t>Infection Prevention issue</a:t>
            </a:r>
          </a:p>
          <a:p>
            <a:pPr lvl="1"/>
            <a:r>
              <a:rPr lang="en-US" dirty="0"/>
              <a:t>Highly transmissible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78580" y="3663025"/>
            <a:ext cx="3517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A0A0A"/>
                </a:solidFill>
                <a:latin typeface="Lato"/>
              </a:rPr>
              <a:t>Benedict K, Forsberg K, Gold J, </a:t>
            </a:r>
            <a:r>
              <a:rPr lang="en-US" sz="1200" dirty="0" err="1">
                <a:solidFill>
                  <a:srgbClr val="0A0A0A"/>
                </a:solidFill>
                <a:latin typeface="Lato"/>
              </a:rPr>
              <a:t>Baggs</a:t>
            </a:r>
            <a:r>
              <a:rPr lang="en-US" sz="1200" dirty="0">
                <a:solidFill>
                  <a:srgbClr val="0A0A0A"/>
                </a:solidFill>
                <a:latin typeface="Lato"/>
              </a:rPr>
              <a:t> J, Lyman M. Candida </a:t>
            </a:r>
            <a:r>
              <a:rPr lang="en-US" sz="1200" dirty="0" err="1">
                <a:solidFill>
                  <a:srgbClr val="0A0A0A"/>
                </a:solidFill>
                <a:latin typeface="Lato"/>
              </a:rPr>
              <a:t>auris</a:t>
            </a:r>
            <a:r>
              <a:rPr lang="en-US" sz="1200" dirty="0">
                <a:solidFill>
                  <a:srgbClr val="0A0A0A"/>
                </a:solidFill>
                <a:latin typeface="Lato"/>
              </a:rPr>
              <a:t>‒Associated Hospitalizations, United States, 2017–2022. </a:t>
            </a:r>
            <a:r>
              <a:rPr lang="en-US" sz="1200" dirty="0" err="1">
                <a:solidFill>
                  <a:srgbClr val="0A0A0A"/>
                </a:solidFill>
                <a:latin typeface="Lato"/>
              </a:rPr>
              <a:t>Emerg</a:t>
            </a:r>
            <a:r>
              <a:rPr lang="en-US" sz="1200" dirty="0">
                <a:solidFill>
                  <a:srgbClr val="0A0A0A"/>
                </a:solidFill>
                <a:latin typeface="Lato"/>
              </a:rPr>
              <a:t> Infect Dis. 2023;29(7):1485-1487. https://doi.org/10.3201/eid2907.230540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588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270" y="56147"/>
            <a:ext cx="5182051" cy="6801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136" y="5560277"/>
            <a:ext cx="487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https://www.hhs.nd.gov/sites/www/files/documents/DOH%20Legacy/Reportable%20Conditions%20-%20Dec%202023.pdf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3209" y="1909010"/>
            <a:ext cx="529389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3511" y="1208856"/>
            <a:ext cx="453605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C. </a:t>
            </a:r>
            <a:r>
              <a:rPr lang="en-US" sz="3200" i="1" dirty="0" err="1">
                <a:solidFill>
                  <a:srgbClr val="FF0000"/>
                </a:solidFill>
              </a:rPr>
              <a:t>auris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is reportable, and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isolate must be sent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to ND HHS</a:t>
            </a:r>
          </a:p>
        </p:txBody>
      </p:sp>
    </p:spTree>
    <p:extLst>
      <p:ext uri="{BB962C8B-B14F-4D97-AF65-F5344CB8AC3E}">
        <p14:creationId xmlns:p14="http://schemas.microsoft.com/office/powerpoint/2010/main" val="3204135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89" y="202031"/>
            <a:ext cx="5052384" cy="6535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1516" y="24962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https://www.hhs.nd.gov/sites/www/files/documents/DOH%20Legacy/HAI/Candida_Auris_Toolkit_Hospitals_Final.pdf</a:t>
            </a:r>
          </a:p>
        </p:txBody>
      </p:sp>
    </p:spTree>
    <p:extLst>
      <p:ext uri="{BB962C8B-B14F-4D97-AF65-F5344CB8AC3E}">
        <p14:creationId xmlns:p14="http://schemas.microsoft.com/office/powerpoint/2010/main" val="421453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shable | We've been gifted with many Michael Scott memes from 'The  Office,' but this one has to be one of our favorites. Hit the link in  bio... | Inst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1"/>
          <a:stretch/>
        </p:blipFill>
        <p:spPr bwMode="auto">
          <a:xfrm>
            <a:off x="2951746" y="1684421"/>
            <a:ext cx="6272464" cy="354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9516" y="1082842"/>
            <a:ext cx="936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you’ve been sitting at a talk and realize it’s only half over</a:t>
            </a:r>
          </a:p>
        </p:txBody>
      </p:sp>
    </p:spTree>
    <p:extLst>
      <p:ext uri="{BB962C8B-B14F-4D97-AF65-F5344CB8AC3E}">
        <p14:creationId xmlns:p14="http://schemas.microsoft.com/office/powerpoint/2010/main" val="164396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October, 2008, hospital in Italy</a:t>
            </a:r>
          </a:p>
          <a:p>
            <a:r>
              <a:rPr lang="en-US" dirty="0"/>
              <a:t>Inpatient, complicated intra-abdominal infection</a:t>
            </a:r>
          </a:p>
          <a:p>
            <a:r>
              <a:rPr lang="en-US" i="1" dirty="0" err="1"/>
              <a:t>Klebsiella</a:t>
            </a:r>
            <a:r>
              <a:rPr lang="en-US" i="1" dirty="0"/>
              <a:t> </a:t>
            </a:r>
            <a:r>
              <a:rPr lang="en-US" i="1" dirty="0" err="1"/>
              <a:t>pneumoniae</a:t>
            </a:r>
            <a:r>
              <a:rPr lang="en-US" i="1" dirty="0"/>
              <a:t> </a:t>
            </a:r>
            <a:r>
              <a:rPr lang="en-US" dirty="0"/>
              <a:t>recovered, very resistant</a:t>
            </a:r>
          </a:p>
          <a:p>
            <a:r>
              <a:rPr lang="en-US" dirty="0"/>
              <a:t>DNA sequencing revealed 4 different beta-lactamase genes</a:t>
            </a:r>
          </a:p>
          <a:p>
            <a:pPr lvl="1"/>
            <a:r>
              <a:rPr lang="en-US" dirty="0"/>
              <a:t>One was for KPC (</a:t>
            </a:r>
            <a:r>
              <a:rPr lang="en-US" i="1" dirty="0" err="1"/>
              <a:t>Klebsiella</a:t>
            </a:r>
            <a:r>
              <a:rPr lang="en-US" i="1" dirty="0"/>
              <a:t> </a:t>
            </a:r>
            <a:r>
              <a:rPr lang="en-US" i="1" dirty="0" err="1"/>
              <a:t>pneumoniae</a:t>
            </a:r>
            <a:r>
              <a:rPr lang="en-US" dirty="0"/>
              <a:t> </a:t>
            </a:r>
            <a:r>
              <a:rPr lang="en-US" dirty="0" err="1"/>
              <a:t>carbapenemase</a:t>
            </a:r>
            <a:r>
              <a:rPr lang="en-US" dirty="0"/>
              <a:t>)</a:t>
            </a:r>
          </a:p>
          <a:p>
            <a:r>
              <a:rPr lang="en-US" dirty="0"/>
              <a:t>First KPC in Italy</a:t>
            </a:r>
          </a:p>
          <a:p>
            <a:r>
              <a:rPr lang="en-US" dirty="0"/>
              <a:t>Patient had not traveled, but the KPC strain resembled strains from Israel, where one of the physicians came from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995" y="960771"/>
            <a:ext cx="2819400" cy="50006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019800" y="2991853"/>
            <a:ext cx="2089484" cy="328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19800" y="2911642"/>
            <a:ext cx="2089484" cy="80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19800" y="2991853"/>
            <a:ext cx="2089484" cy="595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60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Subsequently at the same hospital…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Looked at bloodstream infections (BSI)</a:t>
            </a:r>
          </a:p>
          <a:p>
            <a:r>
              <a:rPr lang="en-US" dirty="0"/>
              <a:t>They had one KPC-producing </a:t>
            </a:r>
            <a:r>
              <a:rPr lang="en-US" i="1" dirty="0"/>
              <a:t>K. </a:t>
            </a:r>
            <a:r>
              <a:rPr lang="en-US" i="1" dirty="0" err="1"/>
              <a:t>pneumoniae</a:t>
            </a:r>
            <a:r>
              <a:rPr lang="en-US" dirty="0"/>
              <a:t> in 2009 (3%)</a:t>
            </a:r>
          </a:p>
          <a:p>
            <a:pPr lvl="1"/>
            <a:r>
              <a:rPr lang="en-US" dirty="0"/>
              <a:t>Increased markedly over the next few years</a:t>
            </a:r>
          </a:p>
          <a:p>
            <a:pPr lvl="1"/>
            <a:r>
              <a:rPr lang="en-US" dirty="0"/>
              <a:t>Stabilized at 2/3 of cases</a:t>
            </a:r>
          </a:p>
          <a:p>
            <a:pPr lvl="1"/>
            <a:r>
              <a:rPr lang="en-US" dirty="0"/>
              <a:t>(Number of BSI cases increased as well)</a:t>
            </a:r>
          </a:p>
          <a:p>
            <a:pPr lvl="1"/>
            <a:r>
              <a:rPr lang="en-US" dirty="0"/>
              <a:t>PFGE: 81% of strains were the same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65" y="1304257"/>
            <a:ext cx="5699028" cy="39174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53445" y="5475238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solidFill>
                  <a:srgbClr val="212121"/>
                </a:solidFill>
                <a:latin typeface="Roboto"/>
              </a:rPr>
              <a:t>Giani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T, Arena F,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Vaggelli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G, Conte V,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Chiarelli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A,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Henrici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De Angelis L,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Fornaini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R,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Grazzini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M,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Niccolini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F,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Pecile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P,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Rossolini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GM. Large Nosocomial Outbreak of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Colistin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-Resistant,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Carbapenemase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-Producing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Klebsiella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pneumoniae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Traced to Clonal Expansion of an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mgrB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Deletion Mutant. J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Clin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Microbiol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. 2015 Oct;53(10):3341-4.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doi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: 10.1128/JCM.01017-15.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Epub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2015 Jul 22. PMID: 26202124; PMCID: PMC4572530.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425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Carbapenem</a:t>
            </a:r>
            <a:r>
              <a:rPr lang="en-US" dirty="0"/>
              <a:t> resistance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Carbapenem</a:t>
            </a:r>
            <a:r>
              <a:rPr lang="en-US" dirty="0"/>
              <a:t> antibiotics</a:t>
            </a:r>
          </a:p>
          <a:p>
            <a:pPr lvl="1"/>
            <a:r>
              <a:rPr lang="en-US" dirty="0" err="1"/>
              <a:t>Meropenem</a:t>
            </a:r>
            <a:endParaRPr lang="en-US" dirty="0"/>
          </a:p>
          <a:p>
            <a:pPr lvl="1"/>
            <a:r>
              <a:rPr lang="en-US" dirty="0" err="1"/>
              <a:t>Imipenem</a:t>
            </a:r>
            <a:endParaRPr lang="en-US" dirty="0"/>
          </a:p>
          <a:p>
            <a:pPr lvl="1"/>
            <a:r>
              <a:rPr lang="en-US" dirty="0" err="1"/>
              <a:t>Ertapenem</a:t>
            </a:r>
            <a:endParaRPr lang="en-US" dirty="0"/>
          </a:p>
          <a:p>
            <a:pPr lvl="1"/>
            <a:r>
              <a:rPr lang="en-US" dirty="0" err="1"/>
              <a:t>Doripenem</a:t>
            </a:r>
            <a:endParaRPr lang="en-US" dirty="0"/>
          </a:p>
          <a:p>
            <a:r>
              <a:rPr lang="en-US" dirty="0" err="1"/>
              <a:t>Carbapenem</a:t>
            </a:r>
            <a:r>
              <a:rPr lang="en-US" dirty="0"/>
              <a:t>-resistant organisms (CRO)</a:t>
            </a:r>
          </a:p>
          <a:p>
            <a:pPr lvl="1"/>
            <a:r>
              <a:rPr lang="en-US" dirty="0"/>
              <a:t>We primarily worry about this in gram-negative bacteria</a:t>
            </a:r>
          </a:p>
          <a:p>
            <a:pPr lvl="1"/>
            <a:r>
              <a:rPr lang="en-US" dirty="0" err="1"/>
              <a:t>Carbapenem</a:t>
            </a:r>
            <a:r>
              <a:rPr lang="en-US" dirty="0"/>
              <a:t>-resistant </a:t>
            </a:r>
            <a:r>
              <a:rPr lang="en-US" i="1" dirty="0" err="1"/>
              <a:t>Enterobacterales</a:t>
            </a:r>
            <a:r>
              <a:rPr lang="en-US" dirty="0"/>
              <a:t> (CRE)</a:t>
            </a:r>
          </a:p>
          <a:p>
            <a:pPr lvl="2"/>
            <a:r>
              <a:rPr lang="en-US" dirty="0"/>
              <a:t>CDC: resistant to at least one </a:t>
            </a:r>
            <a:r>
              <a:rPr lang="en-US" dirty="0" err="1"/>
              <a:t>carbapenem</a:t>
            </a:r>
            <a:r>
              <a:rPr lang="en-US" dirty="0"/>
              <a:t> or produce a </a:t>
            </a:r>
            <a:r>
              <a:rPr lang="en-US" dirty="0" err="1"/>
              <a:t>carbapenemase</a:t>
            </a:r>
            <a:r>
              <a:rPr lang="en-US" dirty="0"/>
              <a:t> enzyme</a:t>
            </a:r>
          </a:p>
          <a:p>
            <a:pPr lvl="1"/>
            <a:r>
              <a:rPr lang="en-US" dirty="0" err="1"/>
              <a:t>Carbapenem</a:t>
            </a:r>
            <a:r>
              <a:rPr lang="en-US" dirty="0"/>
              <a:t>-resistant</a:t>
            </a:r>
            <a:r>
              <a:rPr lang="en-US" i="1" dirty="0"/>
              <a:t> Pseudomonas aeruginosa</a:t>
            </a:r>
            <a:r>
              <a:rPr lang="en-US" dirty="0"/>
              <a:t> (CRPA)</a:t>
            </a:r>
            <a:endParaRPr lang="en-US" i="1" dirty="0"/>
          </a:p>
          <a:p>
            <a:pPr lvl="1"/>
            <a:r>
              <a:rPr lang="en-US" i="1" dirty="0" err="1"/>
              <a:t>Acinetobacter</a:t>
            </a:r>
            <a:r>
              <a:rPr lang="en-US" i="1" dirty="0"/>
              <a:t> </a:t>
            </a:r>
            <a:r>
              <a:rPr lang="en-US" i="1" dirty="0" err="1"/>
              <a:t>baumanii-calcoaceticus</a:t>
            </a:r>
            <a:r>
              <a:rPr lang="en-US" dirty="0"/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2254086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Carbapenem</a:t>
            </a:r>
            <a:r>
              <a:rPr lang="en-US" dirty="0"/>
              <a:t> resistance: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Carbapenemases</a:t>
            </a:r>
            <a:endParaRPr lang="en-US" dirty="0"/>
          </a:p>
          <a:p>
            <a:pPr lvl="1"/>
            <a:r>
              <a:rPr lang="en-US" dirty="0"/>
              <a:t>Enzymes that inactivate </a:t>
            </a:r>
            <a:r>
              <a:rPr lang="en-US" dirty="0" err="1"/>
              <a:t>carbapenem</a:t>
            </a:r>
            <a:r>
              <a:rPr lang="en-US" dirty="0"/>
              <a:t> antibiotic</a:t>
            </a:r>
          </a:p>
          <a:p>
            <a:r>
              <a:rPr lang="en-US" dirty="0"/>
              <a:t>Non-enzymatic mechanisms:</a:t>
            </a:r>
            <a:endParaRPr lang="en-US" i="1" dirty="0"/>
          </a:p>
          <a:p>
            <a:pPr lvl="1"/>
            <a:r>
              <a:rPr lang="en-US" dirty="0" err="1"/>
              <a:t>Porin</a:t>
            </a:r>
            <a:r>
              <a:rPr lang="en-US" dirty="0"/>
              <a:t> mutations</a:t>
            </a:r>
          </a:p>
          <a:p>
            <a:pPr lvl="1"/>
            <a:r>
              <a:rPr lang="en-US" dirty="0"/>
              <a:t>Efflux pumps</a:t>
            </a:r>
          </a:p>
          <a:p>
            <a:pPr lvl="1"/>
            <a:r>
              <a:rPr lang="en-US" dirty="0"/>
              <a:t>Penicillin-binding protein alterations</a:t>
            </a:r>
          </a:p>
        </p:txBody>
      </p:sp>
    </p:spTree>
    <p:extLst>
      <p:ext uri="{BB962C8B-B14F-4D97-AF65-F5344CB8AC3E}">
        <p14:creationId xmlns:p14="http://schemas.microsoft.com/office/powerpoint/2010/main" val="43194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yeast (days 51 &amp; 54)</a:t>
            </a:r>
          </a:p>
          <a:p>
            <a:pPr lvl="1"/>
            <a:r>
              <a:rPr lang="en-US" dirty="0"/>
              <a:t>Cream-colored colonies on </a:t>
            </a:r>
            <a:r>
              <a:rPr lang="en-US" dirty="0" err="1"/>
              <a:t>Saboraud</a:t>
            </a:r>
            <a:r>
              <a:rPr lang="en-US" dirty="0"/>
              <a:t> dextrose agar</a:t>
            </a:r>
          </a:p>
          <a:p>
            <a:pPr lvl="1"/>
            <a:r>
              <a:rPr lang="en-US" dirty="0"/>
              <a:t>Cornmeal agar: no </a:t>
            </a:r>
            <a:r>
              <a:rPr lang="en-US" dirty="0" err="1"/>
              <a:t>chlamydoconidia</a:t>
            </a:r>
            <a:r>
              <a:rPr lang="en-US" dirty="0"/>
              <a:t> or </a:t>
            </a:r>
            <a:r>
              <a:rPr lang="en-US" dirty="0" err="1"/>
              <a:t>pseudohyphae</a:t>
            </a:r>
            <a:endParaRPr lang="en-US" dirty="0"/>
          </a:p>
          <a:p>
            <a:pPr lvl="1"/>
            <a:r>
              <a:rPr lang="en-US" dirty="0"/>
              <a:t>Did not grow on </a:t>
            </a:r>
            <a:r>
              <a:rPr lang="en-US" dirty="0" err="1"/>
              <a:t>cycloheximide</a:t>
            </a:r>
            <a:r>
              <a:rPr lang="en-US" dirty="0"/>
              <a:t>-containing medium</a:t>
            </a:r>
          </a:p>
          <a:p>
            <a:pPr lvl="1"/>
            <a:r>
              <a:rPr lang="en-US" dirty="0"/>
              <a:t>Grew well at 37-42°C, not at 45°C</a:t>
            </a:r>
          </a:p>
          <a:p>
            <a:pPr lvl="1"/>
            <a:r>
              <a:rPr lang="en-US" dirty="0"/>
              <a:t>Vitek2 yeast ID card: </a:t>
            </a:r>
            <a:r>
              <a:rPr lang="en-US" i="1" dirty="0"/>
              <a:t>Candida </a:t>
            </a:r>
            <a:r>
              <a:rPr lang="en-US" i="1" dirty="0" err="1"/>
              <a:t>haemulonii</a:t>
            </a:r>
            <a:endParaRPr lang="en-US" i="1" dirty="0"/>
          </a:p>
          <a:p>
            <a:pPr lvl="1"/>
            <a:r>
              <a:rPr lang="en-US" dirty="0"/>
              <a:t>API 20C (yeast ID): </a:t>
            </a:r>
            <a:r>
              <a:rPr lang="en-US" i="1" dirty="0" err="1"/>
              <a:t>Rhodotorula</a:t>
            </a:r>
            <a:r>
              <a:rPr lang="en-US" i="1" dirty="0"/>
              <a:t> </a:t>
            </a:r>
            <a:r>
              <a:rPr lang="en-US" i="1" dirty="0" err="1"/>
              <a:t>glutinis</a:t>
            </a:r>
            <a:endParaRPr lang="en-US" i="1" dirty="0"/>
          </a:p>
          <a:p>
            <a:pPr lvl="1"/>
            <a:r>
              <a:rPr lang="en-US" dirty="0"/>
              <a:t>Resolved by fungal DNA sequencing</a:t>
            </a:r>
          </a:p>
        </p:txBody>
      </p:sp>
      <p:pic>
        <p:nvPicPr>
          <p:cNvPr id="1026" name="Picture 2" descr="Get the Facts About &lt;em&gt;Candida auris (C. auris)&lt;/em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107365"/>
            <a:ext cx="3312862" cy="33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5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571" y="442663"/>
            <a:ext cx="8347803" cy="59420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865021"/>
            <a:ext cx="2743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12121"/>
                </a:solidFill>
                <a:latin typeface="BlinkMacSystemFont"/>
              </a:rPr>
              <a:t>Ma J, Song X, et al. Global spread of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carbapenem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-resistant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Enterobacteriaceae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: Epidemiological features, resistance mechanisms, detection and therapy.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Microbiol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 Res. 2023 Jan;266:127249.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: 10.1016/j.micres.2022.127249.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 2022 Nov 4. PMID: 36356348.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0602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</a:t>
            </a:r>
            <a:r>
              <a:rPr lang="en-US" dirty="0" err="1"/>
              <a:t>carbapenemases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87" y="1819777"/>
            <a:ext cx="9334500" cy="39243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965158" y="3248526"/>
            <a:ext cx="352926" cy="168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2966856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common in U.S.</a:t>
            </a:r>
          </a:p>
        </p:txBody>
      </p:sp>
      <p:sp>
        <p:nvSpPr>
          <p:cNvPr id="10" name="Oval 9"/>
          <p:cNvSpPr/>
          <p:nvPr/>
        </p:nvSpPr>
        <p:spPr>
          <a:xfrm>
            <a:off x="7724274" y="4411579"/>
            <a:ext cx="689810" cy="336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15613" y="4337316"/>
            <a:ext cx="177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common in</a:t>
            </a:r>
          </a:p>
          <a:p>
            <a:r>
              <a:rPr lang="en-US" i="1" dirty="0" err="1"/>
              <a:t>Acinetobacter</a:t>
            </a:r>
            <a:endParaRPr lang="en-US" i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414084" y="4660481"/>
            <a:ext cx="201529" cy="87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642" y="6035912"/>
            <a:ext cx="423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common in </a:t>
            </a:r>
            <a:r>
              <a:rPr lang="en-US" i="1" dirty="0"/>
              <a:t>Pseudomonas aeruginosa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19663" y="5565950"/>
            <a:ext cx="232611" cy="469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486" y="3716553"/>
            <a:ext cx="2130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common in</a:t>
            </a:r>
          </a:p>
          <a:p>
            <a:r>
              <a:rPr lang="en-US" dirty="0"/>
              <a:t>Canada and Mexico?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061411" y="4039718"/>
            <a:ext cx="256673" cy="115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598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70485" y="1122947"/>
            <a:ext cx="5943600" cy="5622758"/>
            <a:chOff x="2839453" y="874295"/>
            <a:chExt cx="4128879" cy="40025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5399" t="6149" b="12105"/>
            <a:stretch/>
          </p:blipFill>
          <p:spPr>
            <a:xfrm>
              <a:off x="2951748" y="874295"/>
              <a:ext cx="4016584" cy="400250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839453" y="2871537"/>
              <a:ext cx="930442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839453" y="3465095"/>
              <a:ext cx="930442" cy="67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22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Distribution of </a:t>
            </a:r>
            <a:r>
              <a:rPr lang="en-US" sz="3200" dirty="0" err="1"/>
              <a:t>carbapenemases</a:t>
            </a:r>
            <a:r>
              <a:rPr lang="en-US" sz="3200" dirty="0"/>
              <a:t> in North and South America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414085" y="2719137"/>
            <a:ext cx="1058778" cy="3890210"/>
          </a:xfrm>
          <a:prstGeom prst="rightBrac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91823" y="4487717"/>
            <a:ext cx="18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Fairly limited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4462" y="4926431"/>
            <a:ext cx="2743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12121"/>
                </a:solidFill>
                <a:latin typeface="BlinkMacSystemFont"/>
              </a:rPr>
              <a:t>Ma J, Song X, et al. Global spread of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carbapenem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-resistant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Enterobacteriaceae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: Epidemiological features, resistance mechanisms, detection and therapy.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Microbiol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 Res. 2023 Jan;266:127249.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: 10.1016/j.micres.2022.127249. </a:t>
            </a:r>
            <a:r>
              <a:rPr lang="en-US" sz="11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en-US" sz="1100" dirty="0">
                <a:solidFill>
                  <a:srgbClr val="212121"/>
                </a:solidFill>
                <a:latin typeface="BlinkMacSystemFont"/>
              </a:rPr>
              <a:t> 2022 Nov 4. PMID: 36356348.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71511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CRE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Highest rates are in Russia, eastern Mediterranean, India, SE Asia</a:t>
            </a:r>
          </a:p>
          <a:p>
            <a:r>
              <a:rPr lang="en-US" dirty="0"/>
              <a:t>U.S.: ~12,000 CRE infections/year in hospitalized patients</a:t>
            </a:r>
          </a:p>
          <a:p>
            <a:pPr lvl="1"/>
            <a:r>
              <a:rPr lang="en-US" dirty="0"/>
              <a:t>2017: Estimated to cause 1,100 deaths, with attributed healthcare costs of $130 million</a:t>
            </a:r>
          </a:p>
          <a:p>
            <a:r>
              <a:rPr lang="en-US" dirty="0"/>
              <a:t>U.S.: About 30% of CRE isolates produce </a:t>
            </a:r>
            <a:r>
              <a:rPr lang="en-US" dirty="0" err="1"/>
              <a:t>carbapenemase</a:t>
            </a:r>
            <a:endParaRPr lang="en-US" dirty="0"/>
          </a:p>
          <a:p>
            <a:pPr lvl="1"/>
            <a:r>
              <a:rPr lang="en-US" dirty="0"/>
              <a:t>If resistant to every </a:t>
            </a:r>
            <a:r>
              <a:rPr lang="en-US" dirty="0" err="1"/>
              <a:t>carbapenem</a:t>
            </a:r>
            <a:r>
              <a:rPr lang="en-US" dirty="0"/>
              <a:t>, 60% of time is due to </a:t>
            </a:r>
            <a:r>
              <a:rPr lang="en-US" dirty="0" err="1"/>
              <a:t>carbapenemase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5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Prior colonization or infection with a </a:t>
            </a:r>
            <a:r>
              <a:rPr lang="en-US" dirty="0" err="1"/>
              <a:t>carbapenemase</a:t>
            </a:r>
            <a:r>
              <a:rPr lang="en-US" dirty="0"/>
              <a:t>-producing organism</a:t>
            </a:r>
          </a:p>
          <a:p>
            <a:r>
              <a:rPr lang="en-US" dirty="0"/>
              <a:t>Recent travel (i.e., within the prior 12 months) to countries with high prevalence of </a:t>
            </a:r>
            <a:r>
              <a:rPr lang="en-US" dirty="0" err="1"/>
              <a:t>carbapenemase</a:t>
            </a:r>
            <a:r>
              <a:rPr lang="en-US" dirty="0"/>
              <a:t>-producing organisms (</a:t>
            </a:r>
            <a:r>
              <a:rPr lang="en-US" dirty="0" err="1"/>
              <a:t>eg</a:t>
            </a:r>
            <a:r>
              <a:rPr lang="en-US" dirty="0"/>
              <a:t>, India, Greece, Pakistan, Turkey, Croatia), particularly if health care exposure occurred in the country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Malignancy</a:t>
            </a:r>
          </a:p>
          <a:p>
            <a:r>
              <a:rPr lang="en-US" dirty="0"/>
              <a:t>Organ transplantation</a:t>
            </a:r>
          </a:p>
          <a:p>
            <a:r>
              <a:rPr lang="en-US" dirty="0"/>
              <a:t>Mechanical ventilation</a:t>
            </a:r>
          </a:p>
          <a:p>
            <a:r>
              <a:rPr lang="en-US" dirty="0"/>
              <a:t>Indwelling urinary or venous catheters</a:t>
            </a:r>
          </a:p>
          <a:p>
            <a:r>
              <a:rPr lang="en-US" dirty="0"/>
              <a:t>Overall poor functional status or severe illness</a:t>
            </a:r>
          </a:p>
          <a:p>
            <a:r>
              <a:rPr lang="en-US" dirty="0"/>
              <a:t>Residence in a long-term care facility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66484" y="5715298"/>
            <a:ext cx="3322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UpToDate</a:t>
            </a:r>
            <a:r>
              <a:rPr lang="en-US" dirty="0"/>
              <a:t>: </a:t>
            </a:r>
            <a:r>
              <a:rPr lang="en-US" dirty="0" err="1"/>
              <a:t>Carbapenem</a:t>
            </a:r>
            <a:r>
              <a:rPr lang="en-US" dirty="0"/>
              <a:t>-</a:t>
            </a:r>
          </a:p>
          <a:p>
            <a:r>
              <a:rPr lang="en-US" dirty="0"/>
              <a:t>resistant </a:t>
            </a:r>
            <a:r>
              <a:rPr lang="en-US" i="1" dirty="0"/>
              <a:t>E. coli, K. </a:t>
            </a:r>
            <a:r>
              <a:rPr lang="en-US" i="1" dirty="0" err="1"/>
              <a:t>pneumoniae</a:t>
            </a:r>
            <a:r>
              <a:rPr lang="en-US" dirty="0"/>
              <a:t>,</a:t>
            </a:r>
          </a:p>
          <a:p>
            <a:r>
              <a:rPr lang="en-US" dirty="0"/>
              <a:t>and other </a:t>
            </a:r>
            <a:r>
              <a:rPr lang="en-US" i="1" dirty="0" err="1"/>
              <a:t>Enterobacterales</a:t>
            </a:r>
            <a:r>
              <a:rPr lang="en-US" dirty="0"/>
              <a:t> (CRE)</a:t>
            </a:r>
          </a:p>
        </p:txBody>
      </p:sp>
    </p:spTree>
    <p:extLst>
      <p:ext uri="{BB962C8B-B14F-4D97-AF65-F5344CB8AC3E}">
        <p14:creationId xmlns:p14="http://schemas.microsoft.com/office/powerpoint/2010/main" val="1973267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 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usually acquire by direct contact:</a:t>
            </a:r>
          </a:p>
          <a:p>
            <a:pPr lvl="1"/>
            <a:r>
              <a:rPr lang="en-US" dirty="0"/>
              <a:t>Another individual with CRE</a:t>
            </a:r>
          </a:p>
          <a:p>
            <a:pPr lvl="1"/>
            <a:r>
              <a:rPr lang="en-US" dirty="0"/>
              <a:t>Environmental surface/substance contaminated with CRE</a:t>
            </a:r>
          </a:p>
          <a:p>
            <a:r>
              <a:rPr lang="en-US" dirty="0"/>
              <a:t>In hospitals:</a:t>
            </a:r>
          </a:p>
          <a:p>
            <a:pPr lvl="1"/>
            <a:r>
              <a:rPr lang="en-US" dirty="0"/>
              <a:t>Poor hand hygiene</a:t>
            </a:r>
          </a:p>
          <a:p>
            <a:pPr lvl="1"/>
            <a:r>
              <a:rPr lang="en-US" dirty="0"/>
              <a:t>Hospital equipment, such as stethoscopes, endoscopes</a:t>
            </a:r>
          </a:p>
          <a:p>
            <a:pPr lvl="1"/>
            <a:r>
              <a:rPr lang="en-US" dirty="0"/>
              <a:t>Sinks, toilets</a:t>
            </a:r>
          </a:p>
          <a:p>
            <a:r>
              <a:rPr lang="en-US" dirty="0"/>
              <a:t>Infection prevention:</a:t>
            </a:r>
          </a:p>
          <a:p>
            <a:pPr lvl="1"/>
            <a:r>
              <a:rPr lang="en-US" dirty="0"/>
              <a:t>Usually place infection flags on patients with CRO/CRE</a:t>
            </a:r>
          </a:p>
          <a:p>
            <a:pPr lvl="1"/>
            <a:r>
              <a:rPr lang="en-US" dirty="0"/>
              <a:t>Contact isolation</a:t>
            </a:r>
          </a:p>
        </p:txBody>
      </p:sp>
    </p:spTree>
    <p:extLst>
      <p:ext uri="{BB962C8B-B14F-4D97-AF65-F5344CB8AC3E}">
        <p14:creationId xmlns:p14="http://schemas.microsoft.com/office/powerpoint/2010/main" val="432770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diagnose?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Generally starts with susceptibility testing in the micro lab</a:t>
            </a:r>
          </a:p>
          <a:p>
            <a:pPr lvl="1"/>
            <a:r>
              <a:rPr lang="en-US" dirty="0"/>
              <a:t>So CRE detection is not that difficult</a:t>
            </a:r>
          </a:p>
          <a:p>
            <a:pPr lvl="1"/>
            <a:r>
              <a:rPr lang="en-US" dirty="0"/>
              <a:t>But CRE detection does not mean that the isolate produces a </a:t>
            </a:r>
            <a:r>
              <a:rPr lang="en-US" dirty="0" err="1"/>
              <a:t>carbapenemase</a:t>
            </a:r>
            <a:endParaRPr lang="en-US" dirty="0"/>
          </a:p>
          <a:p>
            <a:r>
              <a:rPr lang="en-US" dirty="0"/>
              <a:t>To detect </a:t>
            </a:r>
            <a:r>
              <a:rPr lang="en-US" dirty="0" err="1"/>
              <a:t>carbapenemase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Phenotypic tests</a:t>
            </a:r>
          </a:p>
          <a:p>
            <a:pPr lvl="2"/>
            <a:r>
              <a:rPr lang="en-US" dirty="0"/>
              <a:t>Sensitive</a:t>
            </a:r>
          </a:p>
          <a:p>
            <a:pPr lvl="2"/>
            <a:r>
              <a:rPr lang="en-US" dirty="0"/>
              <a:t>Do not tell you which </a:t>
            </a:r>
            <a:r>
              <a:rPr lang="en-US" dirty="0" err="1"/>
              <a:t>carbapenemase</a:t>
            </a:r>
            <a:r>
              <a:rPr lang="en-US" dirty="0"/>
              <a:t> is present; just “yes” or “no”</a:t>
            </a:r>
          </a:p>
          <a:p>
            <a:pPr lvl="1"/>
            <a:r>
              <a:rPr lang="en-US" dirty="0"/>
              <a:t>Genotypic tests</a:t>
            </a:r>
          </a:p>
          <a:p>
            <a:pPr lvl="2"/>
            <a:r>
              <a:rPr lang="en-US" dirty="0"/>
              <a:t>Sensitive</a:t>
            </a:r>
          </a:p>
          <a:p>
            <a:pPr lvl="2"/>
            <a:r>
              <a:rPr lang="en-US" dirty="0"/>
              <a:t>Limited to the most common </a:t>
            </a:r>
            <a:r>
              <a:rPr lang="en-US" dirty="0" err="1"/>
              <a:t>carbapenemase</a:t>
            </a:r>
            <a:r>
              <a:rPr lang="en-US" dirty="0"/>
              <a:t> genes</a:t>
            </a:r>
          </a:p>
          <a:p>
            <a:pPr lvl="2"/>
            <a:r>
              <a:rPr lang="en-US" dirty="0"/>
              <a:t>More expensive</a:t>
            </a:r>
          </a:p>
          <a:p>
            <a:pPr lvl="2"/>
            <a:r>
              <a:rPr lang="en-US" dirty="0"/>
              <a:t>Easier to perform</a:t>
            </a:r>
          </a:p>
        </p:txBody>
      </p:sp>
    </p:spTree>
    <p:extLst>
      <p:ext uri="{BB962C8B-B14F-4D97-AF65-F5344CB8AC3E}">
        <p14:creationId xmlns:p14="http://schemas.microsoft.com/office/powerpoint/2010/main" val="1211444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Carbapenemase detection: phenotypic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CarbaNP</a:t>
            </a:r>
            <a:endParaRPr lang="en-US" dirty="0"/>
          </a:p>
          <a:p>
            <a:pPr lvl="1"/>
            <a:r>
              <a:rPr lang="en-US" dirty="0"/>
              <a:t>Needs special reagents, including a solution with a </a:t>
            </a:r>
            <a:r>
              <a:rPr lang="en-US" dirty="0" err="1"/>
              <a:t>carbapenem</a:t>
            </a:r>
            <a:r>
              <a:rPr lang="en-US" dirty="0"/>
              <a:t> like </a:t>
            </a:r>
            <a:r>
              <a:rPr lang="en-US" dirty="0" err="1"/>
              <a:t>imipenem</a:t>
            </a:r>
            <a:endParaRPr lang="en-US" dirty="0"/>
          </a:p>
          <a:p>
            <a:pPr lvl="2"/>
            <a:r>
              <a:rPr lang="en-US" dirty="0"/>
              <a:t>And some reagents need in-house prep</a:t>
            </a:r>
          </a:p>
          <a:p>
            <a:pPr lvl="2"/>
            <a:r>
              <a:rPr lang="en-US" dirty="0"/>
              <a:t>Short shelf lives</a:t>
            </a:r>
          </a:p>
          <a:p>
            <a:pPr lvl="1"/>
            <a:r>
              <a:rPr lang="en-US" dirty="0"/>
              <a:t>Emulsify </a:t>
            </a:r>
            <a:r>
              <a:rPr lang="en-US" dirty="0" err="1"/>
              <a:t>loopful</a:t>
            </a:r>
            <a:r>
              <a:rPr lang="en-US" dirty="0"/>
              <a:t> of suspected organism in solution with </a:t>
            </a:r>
            <a:r>
              <a:rPr lang="en-US" dirty="0" err="1"/>
              <a:t>carbapenem</a:t>
            </a:r>
            <a:r>
              <a:rPr lang="en-US" dirty="0"/>
              <a:t> and phenol red solution</a:t>
            </a:r>
          </a:p>
          <a:p>
            <a:pPr lvl="1"/>
            <a:r>
              <a:rPr lang="en-US" dirty="0"/>
              <a:t>If organism produces </a:t>
            </a:r>
            <a:r>
              <a:rPr lang="en-US" dirty="0" err="1"/>
              <a:t>carbapenemase</a:t>
            </a:r>
            <a:r>
              <a:rPr lang="en-US" dirty="0"/>
              <a:t>, solution will change color</a:t>
            </a:r>
          </a:p>
          <a:p>
            <a:pPr lvl="2"/>
            <a:r>
              <a:rPr lang="en-US" dirty="0"/>
              <a:t>Within 2 hours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63" t="18431" r="68073" b="65200"/>
          <a:stretch/>
        </p:blipFill>
        <p:spPr>
          <a:xfrm>
            <a:off x="6617368" y="2629041"/>
            <a:ext cx="5293895" cy="18467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205537" y="4082716"/>
            <a:ext cx="24063" cy="7620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93242" y="5929059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CLSI, M100, 34</a:t>
            </a:r>
            <a:r>
              <a:rPr lang="en-US" baseline="30000" dirty="0"/>
              <a:t>th</a:t>
            </a:r>
            <a:r>
              <a:rPr lang="en-US" dirty="0"/>
              <a:t> edition, 2024</a:t>
            </a:r>
          </a:p>
        </p:txBody>
      </p:sp>
    </p:spTree>
    <p:extLst>
      <p:ext uri="{BB962C8B-B14F-4D97-AF65-F5344CB8AC3E}">
        <p14:creationId xmlns:p14="http://schemas.microsoft.com/office/powerpoint/2010/main" val="273379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Carbapenemase detection: phenotypic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mCIM</a:t>
            </a:r>
            <a:r>
              <a:rPr lang="en-US" dirty="0"/>
              <a:t> (modified </a:t>
            </a:r>
            <a:r>
              <a:rPr lang="en-US" dirty="0" err="1"/>
              <a:t>carbapenem</a:t>
            </a:r>
            <a:r>
              <a:rPr lang="en-US" dirty="0"/>
              <a:t> inactivation method)</a:t>
            </a:r>
          </a:p>
          <a:p>
            <a:pPr lvl="1"/>
            <a:r>
              <a:rPr lang="en-US" dirty="0"/>
              <a:t>Emulsify suspected colony in TSB and add </a:t>
            </a:r>
            <a:r>
              <a:rPr lang="en-US" dirty="0" err="1"/>
              <a:t>carbapenem</a:t>
            </a:r>
            <a:r>
              <a:rPr lang="en-US" dirty="0"/>
              <a:t> disk (usually </a:t>
            </a:r>
            <a:r>
              <a:rPr lang="en-US" dirty="0" err="1"/>
              <a:t>meropenem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Incubate for 4 hours</a:t>
            </a:r>
          </a:p>
          <a:p>
            <a:pPr lvl="1"/>
            <a:r>
              <a:rPr lang="en-US" dirty="0"/>
              <a:t>Inoculate an MHA plate with ATCC 25922 </a:t>
            </a:r>
            <a:r>
              <a:rPr lang="en-US" i="1" dirty="0"/>
              <a:t>E. coli </a:t>
            </a:r>
            <a:r>
              <a:rPr lang="en-US" dirty="0"/>
              <a:t>(susceptible to </a:t>
            </a:r>
            <a:r>
              <a:rPr lang="en-US" dirty="0" err="1"/>
              <a:t>carbapenems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Place the </a:t>
            </a:r>
            <a:r>
              <a:rPr lang="en-US" dirty="0" err="1"/>
              <a:t>meropenem</a:t>
            </a:r>
            <a:r>
              <a:rPr lang="en-US" dirty="0"/>
              <a:t> disk onto the MHA plate, incubate overnight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790" t="19967" r="62659" b="45962"/>
          <a:stretch/>
        </p:blipFill>
        <p:spPr>
          <a:xfrm>
            <a:off x="6019801" y="2077452"/>
            <a:ext cx="6100010" cy="316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3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Carbapenemase detection: phenotypic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mCIM</a:t>
            </a:r>
            <a:r>
              <a:rPr lang="en-US" dirty="0"/>
              <a:t> (modified </a:t>
            </a:r>
            <a:r>
              <a:rPr lang="en-US" dirty="0" err="1"/>
              <a:t>carbapenem</a:t>
            </a:r>
            <a:r>
              <a:rPr lang="en-US" dirty="0"/>
              <a:t> inactivation method)</a:t>
            </a:r>
          </a:p>
          <a:p>
            <a:pPr lvl="1"/>
            <a:r>
              <a:rPr lang="en-US" dirty="0"/>
              <a:t>If the suspect organism produces </a:t>
            </a:r>
            <a:r>
              <a:rPr lang="en-US" dirty="0" err="1"/>
              <a:t>carbapenemase</a:t>
            </a:r>
            <a:r>
              <a:rPr lang="en-US" dirty="0"/>
              <a:t>, will inactivate the </a:t>
            </a:r>
            <a:r>
              <a:rPr lang="en-US" dirty="0" err="1"/>
              <a:t>meropenem</a:t>
            </a:r>
            <a:r>
              <a:rPr lang="en-US" dirty="0"/>
              <a:t> in the disk</a:t>
            </a:r>
          </a:p>
          <a:p>
            <a:pPr lvl="2"/>
            <a:r>
              <a:rPr lang="en-US" dirty="0"/>
              <a:t>No inhibition of the susceptible E. coli</a:t>
            </a:r>
          </a:p>
          <a:p>
            <a:r>
              <a:rPr lang="en-US" dirty="0"/>
              <a:t>Does not require special reagents</a:t>
            </a:r>
          </a:p>
          <a:p>
            <a:r>
              <a:rPr lang="en-US" dirty="0"/>
              <a:t>Very sensitive</a:t>
            </a:r>
          </a:p>
          <a:p>
            <a:r>
              <a:rPr lang="en-US" dirty="0"/>
              <a:t>Requires overnight incubation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42" t="23690" r="70438" b="49082"/>
          <a:stretch/>
        </p:blipFill>
        <p:spPr>
          <a:xfrm>
            <a:off x="6577263" y="1690688"/>
            <a:ext cx="5492636" cy="3674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3011" y="5606716"/>
            <a:ext cx="312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 Negative for </a:t>
            </a:r>
            <a:r>
              <a:rPr lang="en-US" dirty="0" err="1"/>
              <a:t>carbapenemase</a:t>
            </a:r>
            <a:endParaRPr lang="en-US" dirty="0"/>
          </a:p>
          <a:p>
            <a:r>
              <a:rPr lang="en-US" dirty="0"/>
              <a:t>B: Positive for </a:t>
            </a:r>
            <a:r>
              <a:rPr lang="en-US" dirty="0" err="1"/>
              <a:t>carbapenemase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7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64 </a:t>
            </a:r>
            <a:r>
              <a:rPr lang="en-US" dirty="0" err="1"/>
              <a:t>yo</a:t>
            </a:r>
            <a:r>
              <a:rPr lang="en-US" dirty="0"/>
              <a:t> male evaluated for chronic otitis externa</a:t>
            </a:r>
          </a:p>
          <a:p>
            <a:pPr lvl="1"/>
            <a:r>
              <a:rPr lang="en-US" dirty="0"/>
              <a:t>2-y history of recurrent ear complaints</a:t>
            </a:r>
          </a:p>
          <a:p>
            <a:pPr lvl="1"/>
            <a:r>
              <a:rPr lang="en-US" dirty="0"/>
              <a:t>9 months prior had </a:t>
            </a:r>
            <a:r>
              <a:rPr lang="en-US" dirty="0" err="1"/>
              <a:t>otomycosis</a:t>
            </a:r>
            <a:r>
              <a:rPr lang="en-US" dirty="0"/>
              <a:t> (bilateral ear pain, drainage of “cheesy” serous fluid from one ear), treated topically with drops</a:t>
            </a:r>
          </a:p>
          <a:p>
            <a:pPr lvl="2"/>
            <a:r>
              <a:rPr lang="en-US" dirty="0"/>
              <a:t>Clinically diagnosed</a:t>
            </a:r>
          </a:p>
          <a:p>
            <a:pPr lvl="1"/>
            <a:r>
              <a:rPr lang="en-US" dirty="0"/>
              <a:t>3 months prior: oral surgery in India, complicated by odontogenic brain abscess</a:t>
            </a:r>
          </a:p>
          <a:p>
            <a:pPr lvl="2"/>
            <a:r>
              <a:rPr lang="en-US" dirty="0"/>
              <a:t>Hospitalized for 24 days in India</a:t>
            </a:r>
          </a:p>
          <a:p>
            <a:pPr lvl="2"/>
            <a:r>
              <a:rPr lang="en-US" dirty="0"/>
              <a:t>CT scan there showed chronic otitis media</a:t>
            </a:r>
          </a:p>
          <a:p>
            <a:pPr lvl="2"/>
            <a:r>
              <a:rPr lang="en-US" dirty="0"/>
              <a:t>Brain abscess aspirate sequencing negative for mycobacteria and fungi, positive for </a:t>
            </a:r>
            <a:r>
              <a:rPr lang="en-US" i="1" dirty="0"/>
              <a:t>Streptococcus mitis</a:t>
            </a:r>
          </a:p>
          <a:p>
            <a:pPr lvl="1"/>
            <a:r>
              <a:rPr lang="en-US" dirty="0"/>
              <a:t>Ear drainage sent for bacterial and fungal culture</a:t>
            </a:r>
          </a:p>
          <a:p>
            <a:pPr lvl="2"/>
            <a:r>
              <a:rPr lang="en-US" dirty="0"/>
              <a:t>A yeast was recovered, identified by MALDI-TOF (only ID test the lab performed)</a:t>
            </a:r>
          </a:p>
        </p:txBody>
      </p:sp>
    </p:spTree>
    <p:extLst>
      <p:ext uri="{BB962C8B-B14F-4D97-AF65-F5344CB8AC3E}">
        <p14:creationId xmlns:p14="http://schemas.microsoft.com/office/powerpoint/2010/main" val="1269934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Carbapenemase detection: genotypic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Cepheid </a:t>
            </a:r>
            <a:r>
              <a:rPr lang="en-US" dirty="0" err="1"/>
              <a:t>Carba</a:t>
            </a:r>
            <a:r>
              <a:rPr lang="en-US" dirty="0"/>
              <a:t>-R</a:t>
            </a:r>
          </a:p>
          <a:p>
            <a:pPr lvl="1"/>
            <a:r>
              <a:rPr lang="en-US" dirty="0"/>
              <a:t>Detects the five most common genes</a:t>
            </a:r>
          </a:p>
          <a:p>
            <a:pPr lvl="1"/>
            <a:r>
              <a:rPr lang="en-US" dirty="0"/>
              <a:t>Can be used for surveillance (fecal swabs)</a:t>
            </a:r>
          </a:p>
          <a:p>
            <a:pPr lvl="1"/>
            <a:r>
              <a:rPr lang="en-US" dirty="0"/>
              <a:t>Can be used to confirm a susceptibility result from bacterial colonies</a:t>
            </a:r>
          </a:p>
          <a:p>
            <a:r>
              <a:rPr lang="en-US" dirty="0"/>
              <a:t>Blood culture panels (used on positive blood cultures)</a:t>
            </a:r>
          </a:p>
          <a:p>
            <a:pPr lvl="1"/>
            <a:r>
              <a:rPr lang="en-US" dirty="0"/>
              <a:t>BioFire </a:t>
            </a:r>
            <a:r>
              <a:rPr lang="en-US" dirty="0" err="1"/>
              <a:t>FilmArray</a:t>
            </a:r>
            <a:r>
              <a:rPr lang="en-US" dirty="0"/>
              <a:t> BCID2</a:t>
            </a:r>
          </a:p>
          <a:p>
            <a:pPr lvl="2"/>
            <a:r>
              <a:rPr lang="en-US" dirty="0"/>
              <a:t>Detects the five most common genes</a:t>
            </a:r>
          </a:p>
          <a:p>
            <a:pPr lvl="1"/>
            <a:r>
              <a:rPr lang="en-US" dirty="0" err="1"/>
              <a:t>GenMark</a:t>
            </a:r>
            <a:r>
              <a:rPr lang="en-US" dirty="0"/>
              <a:t> </a:t>
            </a:r>
            <a:r>
              <a:rPr lang="en-US" dirty="0" err="1"/>
              <a:t>ePlex</a:t>
            </a:r>
            <a:r>
              <a:rPr lang="en-US" dirty="0"/>
              <a:t> BCID-GN</a:t>
            </a:r>
          </a:p>
          <a:p>
            <a:pPr lvl="2"/>
            <a:r>
              <a:rPr lang="en-US" dirty="0"/>
              <a:t>Detects the five most common genes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730" y="5157536"/>
            <a:ext cx="1906901" cy="1545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35" y="4085343"/>
            <a:ext cx="2487028" cy="16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371" y="896603"/>
            <a:ext cx="2063597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9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CRE?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2820" y="1776663"/>
            <a:ext cx="11576095" cy="3765884"/>
            <a:chOff x="312820" y="1776663"/>
            <a:chExt cx="11576095" cy="3765884"/>
          </a:xfrm>
        </p:grpSpPr>
        <p:grpSp>
          <p:nvGrpSpPr>
            <p:cNvPr id="8" name="Group 7"/>
            <p:cNvGrpSpPr/>
            <p:nvPr/>
          </p:nvGrpSpPr>
          <p:grpSpPr>
            <a:xfrm>
              <a:off x="312820" y="1776663"/>
              <a:ext cx="8422105" cy="3765884"/>
              <a:chOff x="457200" y="990600"/>
              <a:chExt cx="7924800" cy="33528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4098" t="14754" r="67236" b="46436"/>
              <a:stretch/>
            </p:blipFill>
            <p:spPr>
              <a:xfrm>
                <a:off x="457200" y="990600"/>
                <a:ext cx="7924800" cy="3352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048000" y="1660902"/>
                <a:ext cx="609600" cy="1756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32029" t="14754" r="54740" b="68781"/>
            <a:stretch/>
          </p:blipFill>
          <p:spPr>
            <a:xfrm>
              <a:off x="7856620" y="1784684"/>
              <a:ext cx="4032295" cy="1568115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7856619" y="2438400"/>
            <a:ext cx="4032295" cy="681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24463" y="4740442"/>
            <a:ext cx="2911642" cy="20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4463" y="4965031"/>
            <a:ext cx="2911642" cy="1764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CRE?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01546" y="2189747"/>
            <a:ext cx="8264880" cy="2951747"/>
            <a:chOff x="1501546" y="2189747"/>
            <a:chExt cx="8264880" cy="29517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1007" t="47248" r="30201" b="31275"/>
            <a:stretch/>
          </p:blipFill>
          <p:spPr>
            <a:xfrm>
              <a:off x="1501546" y="2189747"/>
              <a:ext cx="8264880" cy="295174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06063" y="4860758"/>
              <a:ext cx="1114926" cy="280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212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CRE?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036" t="24201" r="22321" b="42857"/>
          <a:stretch/>
        </p:blipFill>
        <p:spPr>
          <a:xfrm>
            <a:off x="906378" y="1479884"/>
            <a:ext cx="770630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76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CRE?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9885" y="1859130"/>
            <a:ext cx="7567864" cy="2752975"/>
            <a:chOff x="533400" y="1219200"/>
            <a:chExt cx="7619986" cy="2667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0000" t="43921" r="30392" b="34118"/>
            <a:stretch/>
          </p:blipFill>
          <p:spPr>
            <a:xfrm>
              <a:off x="533400" y="1219200"/>
              <a:ext cx="7619986" cy="2667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72200" y="3444498"/>
              <a:ext cx="1752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0820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we care about CRO’s?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tough to treat</a:t>
            </a:r>
          </a:p>
          <a:p>
            <a:pPr lvl="1"/>
            <a:r>
              <a:rPr lang="en-US" dirty="0" err="1"/>
              <a:t>Carbapenems</a:t>
            </a:r>
            <a:r>
              <a:rPr lang="en-US" dirty="0"/>
              <a:t> are a “last resort” antibiotic for Gram-negative bacteria</a:t>
            </a:r>
          </a:p>
          <a:p>
            <a:pPr lvl="1"/>
            <a:r>
              <a:rPr lang="en-US" dirty="0"/>
              <a:t>CRO’s tend to be resistant to several other antibiotics also</a:t>
            </a:r>
          </a:p>
          <a:p>
            <a:r>
              <a:rPr lang="en-US" dirty="0"/>
              <a:t>CRO’s have higher mortality than susceptible organisms</a:t>
            </a:r>
          </a:p>
          <a:p>
            <a:r>
              <a:rPr lang="en-US" dirty="0"/>
              <a:t>It takes longer to initiate appropriate antibiotic therapy for CRO’s</a:t>
            </a:r>
          </a:p>
        </p:txBody>
      </p:sp>
    </p:spTree>
    <p:extLst>
      <p:ext uri="{BB962C8B-B14F-4D97-AF65-F5344CB8AC3E}">
        <p14:creationId xmlns:p14="http://schemas.microsoft.com/office/powerpoint/2010/main" val="1716471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20937" b="78548"/>
          <a:stretch/>
        </p:blipFill>
        <p:spPr>
          <a:xfrm>
            <a:off x="459570" y="409074"/>
            <a:ext cx="10705734" cy="5056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84" y="5465318"/>
            <a:ext cx="3322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UpToDate</a:t>
            </a:r>
            <a:r>
              <a:rPr lang="en-US" dirty="0"/>
              <a:t>: </a:t>
            </a:r>
            <a:r>
              <a:rPr lang="en-US" dirty="0" err="1"/>
              <a:t>Carbapenem</a:t>
            </a:r>
            <a:r>
              <a:rPr lang="en-US" dirty="0"/>
              <a:t>-</a:t>
            </a:r>
          </a:p>
          <a:p>
            <a:r>
              <a:rPr lang="en-US" dirty="0"/>
              <a:t>resistant </a:t>
            </a:r>
            <a:r>
              <a:rPr lang="en-US" i="1" dirty="0"/>
              <a:t>E. coli, K. </a:t>
            </a:r>
            <a:r>
              <a:rPr lang="en-US" i="1" dirty="0" err="1"/>
              <a:t>pneumoniae</a:t>
            </a:r>
            <a:r>
              <a:rPr lang="en-US" dirty="0"/>
              <a:t>,</a:t>
            </a:r>
          </a:p>
          <a:p>
            <a:r>
              <a:rPr lang="en-US" dirty="0"/>
              <a:t>and other </a:t>
            </a:r>
            <a:r>
              <a:rPr lang="en-US" i="1" dirty="0" err="1"/>
              <a:t>Enterobacterales</a:t>
            </a:r>
            <a:r>
              <a:rPr lang="en-US" dirty="0"/>
              <a:t> (CRE)</a:t>
            </a:r>
          </a:p>
        </p:txBody>
      </p:sp>
    </p:spTree>
    <p:extLst>
      <p:ext uri="{BB962C8B-B14F-4D97-AF65-F5344CB8AC3E}">
        <p14:creationId xmlns:p14="http://schemas.microsoft.com/office/powerpoint/2010/main" val="961660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573" r="2618" b="42415"/>
          <a:stretch/>
        </p:blipFill>
        <p:spPr>
          <a:xfrm>
            <a:off x="1477880" y="152400"/>
            <a:ext cx="9376262" cy="6705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10" y="5441255"/>
            <a:ext cx="3322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UpToDate</a:t>
            </a:r>
            <a:r>
              <a:rPr lang="en-US" dirty="0"/>
              <a:t>: </a:t>
            </a:r>
            <a:r>
              <a:rPr lang="en-US" dirty="0" err="1"/>
              <a:t>Carbapenem</a:t>
            </a:r>
            <a:r>
              <a:rPr lang="en-US" dirty="0"/>
              <a:t>-</a:t>
            </a:r>
          </a:p>
          <a:p>
            <a:r>
              <a:rPr lang="en-US" dirty="0"/>
              <a:t>resistant </a:t>
            </a:r>
            <a:r>
              <a:rPr lang="en-US" i="1" dirty="0"/>
              <a:t>E. coli, K. </a:t>
            </a:r>
            <a:r>
              <a:rPr lang="en-US" i="1" dirty="0" err="1"/>
              <a:t>pneumoniae</a:t>
            </a:r>
            <a:r>
              <a:rPr lang="en-US" dirty="0"/>
              <a:t>,</a:t>
            </a:r>
          </a:p>
          <a:p>
            <a:r>
              <a:rPr lang="en-US" dirty="0"/>
              <a:t>and other </a:t>
            </a:r>
            <a:r>
              <a:rPr lang="en-US" i="1" dirty="0" err="1"/>
              <a:t>Enterobacterales</a:t>
            </a:r>
            <a:r>
              <a:rPr lang="en-US" dirty="0"/>
              <a:t> (CRE)</a:t>
            </a:r>
          </a:p>
        </p:txBody>
      </p:sp>
    </p:spTree>
    <p:extLst>
      <p:ext uri="{BB962C8B-B14F-4D97-AF65-F5344CB8AC3E}">
        <p14:creationId xmlns:p14="http://schemas.microsoft.com/office/powerpoint/2010/main" val="434501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18" t="9308" r="59880" b="4293"/>
          <a:stretch/>
        </p:blipFill>
        <p:spPr>
          <a:xfrm>
            <a:off x="6276975" y="209550"/>
            <a:ext cx="4956603" cy="6372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5862" y="4933950"/>
            <a:ext cx="4007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Enterobacterales</a:t>
            </a:r>
            <a:r>
              <a:rPr lang="en-US" dirty="0"/>
              <a:t> (not organism specific):</a:t>
            </a:r>
          </a:p>
          <a:p>
            <a:r>
              <a:rPr lang="en-US" dirty="0"/>
              <a:t>Must be R to at least one </a:t>
            </a:r>
            <a:r>
              <a:rPr lang="en-US" dirty="0" err="1"/>
              <a:t>carbapenem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0143" y="3395662"/>
            <a:ext cx="4992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Pseudomonas aeruginosa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Resistant to at least one </a:t>
            </a:r>
            <a:r>
              <a:rPr lang="en-US" dirty="0" err="1"/>
              <a:t>carbapenem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Non-susceptible to </a:t>
            </a:r>
            <a:r>
              <a:rPr lang="en-US" dirty="0" err="1"/>
              <a:t>cefepime</a:t>
            </a:r>
            <a:r>
              <a:rPr lang="en-US" dirty="0"/>
              <a:t> and/or </a:t>
            </a:r>
            <a:r>
              <a:rPr lang="en-US" dirty="0" err="1"/>
              <a:t>ceftazidime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V="1">
            <a:off x="5523113" y="4933950"/>
            <a:ext cx="1192012" cy="32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5523113" y="3486150"/>
            <a:ext cx="1182487" cy="371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2335" y="771852"/>
            <a:ext cx="536858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CRO are reportable in North Dakota</a:t>
            </a:r>
          </a:p>
        </p:txBody>
      </p:sp>
    </p:spTree>
    <p:extLst>
      <p:ext uri="{BB962C8B-B14F-4D97-AF65-F5344CB8AC3E}">
        <p14:creationId xmlns:p14="http://schemas.microsoft.com/office/powerpoint/2010/main" val="6152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yeast?</a:t>
            </a:r>
          </a:p>
        </p:txBody>
      </p:sp>
      <p:pic>
        <p:nvPicPr>
          <p:cNvPr id="1026" name="Picture 2" descr="Kansas State Wildcats Defensive Back Russ Editorial Stock Photo - Stock  Image | Shutterstock Editori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/>
          <a:stretch/>
        </p:blipFill>
        <p:spPr bwMode="auto">
          <a:xfrm>
            <a:off x="6954253" y="1027906"/>
            <a:ext cx="3905417" cy="4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3101" y="6061211"/>
            <a:ext cx="454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Former Kansas State defensive back Russ Yeast</a:t>
            </a:r>
          </a:p>
        </p:txBody>
      </p:sp>
      <p:pic>
        <p:nvPicPr>
          <p:cNvPr id="1028" name="Picture 4" descr="Yeast Mode memes | quick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28" y="2727157"/>
            <a:ext cx="3038203" cy="226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6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</a:t>
            </a:r>
            <a:r>
              <a:rPr lang="en-US" i="1" dirty="0" err="1"/>
              <a:t>auris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described in Japan in 2009</a:t>
            </a:r>
          </a:p>
          <a:p>
            <a:pPr lvl="1"/>
            <a:r>
              <a:rPr lang="en-US" dirty="0"/>
              <a:t>From an ear infection</a:t>
            </a:r>
          </a:p>
          <a:p>
            <a:r>
              <a:rPr lang="en-US" dirty="0"/>
              <a:t>Retrospectively, earliest known infections occurred in South Korea in 1996</a:t>
            </a:r>
          </a:p>
          <a:p>
            <a:r>
              <a:rPr lang="en-US" dirty="0"/>
              <a:t>CDC issued a warning about </a:t>
            </a:r>
            <a:r>
              <a:rPr lang="en-US" i="1" dirty="0"/>
              <a:t>C.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in 2016</a:t>
            </a:r>
          </a:p>
          <a:p>
            <a:pPr lvl="1"/>
            <a:r>
              <a:rPr lang="en-US" dirty="0"/>
              <a:t>Rapid global dispersal</a:t>
            </a:r>
          </a:p>
          <a:p>
            <a:r>
              <a:rPr lang="en-US" dirty="0"/>
              <a:t>Detected in &gt;30 countries</a:t>
            </a:r>
          </a:p>
        </p:txBody>
      </p:sp>
    </p:spTree>
    <p:extLst>
      <p:ext uri="{BB962C8B-B14F-4D97-AF65-F5344CB8AC3E}">
        <p14:creationId xmlns:p14="http://schemas.microsoft.com/office/powerpoint/2010/main" val="160317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44371" cy="6174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11" t="9238" r="36443" b="12224"/>
          <a:stretch/>
        </p:blipFill>
        <p:spPr>
          <a:xfrm>
            <a:off x="7900738" y="3745832"/>
            <a:ext cx="3986524" cy="1499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59293" y="545432"/>
            <a:ext cx="3332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&gt;30 states</a:t>
            </a:r>
          </a:p>
          <a:p>
            <a:r>
              <a:rPr lang="en-US" dirty="0"/>
              <a:t>Most cases in NY City, NJ, Chicago</a:t>
            </a:r>
          </a:p>
        </p:txBody>
      </p:sp>
    </p:spTree>
    <p:extLst>
      <p:ext uri="{BB962C8B-B14F-4D97-AF65-F5344CB8AC3E}">
        <p14:creationId xmlns:p14="http://schemas.microsoft.com/office/powerpoint/2010/main" val="282418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0"/>
            <a:ext cx="7932445" cy="5466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1" t="7839" r="6042" b="13538"/>
          <a:stretch/>
        </p:blipFill>
        <p:spPr>
          <a:xfrm>
            <a:off x="7026442" y="3416967"/>
            <a:ext cx="5046569" cy="1251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5663" y="6033519"/>
            <a:ext cx="67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https://www.cdc.gov/fungal/candida-auris/tracking-c-auris.html</a:t>
            </a:r>
          </a:p>
        </p:txBody>
      </p:sp>
    </p:spTree>
    <p:extLst>
      <p:ext uri="{BB962C8B-B14F-4D97-AF65-F5344CB8AC3E}">
        <p14:creationId xmlns:p14="http://schemas.microsoft.com/office/powerpoint/2010/main" val="220679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auris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Underlying medical conditions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Extensive exposure to health care facilities</a:t>
            </a:r>
          </a:p>
          <a:p>
            <a:pPr lvl="1"/>
            <a:r>
              <a:rPr lang="en-US" dirty="0"/>
              <a:t>Invasive medical devices: mechanical ventilation, tracheostomies, feeding tubes, urinary catheters</a:t>
            </a:r>
          </a:p>
          <a:p>
            <a:r>
              <a:rPr lang="en-US" b="1" dirty="0">
                <a:solidFill>
                  <a:srgbClr val="FF0000"/>
                </a:solidFill>
              </a:rPr>
              <a:t>Associated with healthcare setting outbreaks</a:t>
            </a:r>
          </a:p>
          <a:p>
            <a:pPr lvl="1"/>
            <a:r>
              <a:rPr lang="en-US" dirty="0"/>
              <a:t>Particularly long-term-care facilities</a:t>
            </a:r>
          </a:p>
          <a:p>
            <a:pPr lvl="1"/>
            <a:r>
              <a:rPr lang="en-US" dirty="0"/>
              <a:t>9/2018, southern California</a:t>
            </a:r>
          </a:p>
          <a:p>
            <a:pPr lvl="2"/>
            <a:r>
              <a:rPr lang="en-US" dirty="0"/>
              <a:t>Proactive (lab surveillance): ID of </a:t>
            </a:r>
            <a:r>
              <a:rPr lang="en-US" i="1" dirty="0"/>
              <a:t>Candida</a:t>
            </a:r>
            <a:r>
              <a:rPr lang="en-US" dirty="0"/>
              <a:t> isolates from urine from patients in long-term acute care facilities</a:t>
            </a:r>
          </a:p>
          <a:p>
            <a:pPr lvl="3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identified 2/2019</a:t>
            </a:r>
          </a:p>
          <a:p>
            <a:pPr lvl="2"/>
            <a:r>
              <a:rPr lang="en-US" dirty="0"/>
              <a:t>Identified 182 cases, 17 facilities</a:t>
            </a:r>
          </a:p>
          <a:p>
            <a:pPr lvl="2"/>
            <a:r>
              <a:rPr lang="en-US" dirty="0"/>
              <a:t>Contained by 10/2019</a:t>
            </a:r>
          </a:p>
          <a:p>
            <a:pPr lvl="2"/>
            <a:r>
              <a:rPr lang="en-US" dirty="0"/>
              <a:t>Gaps in hand hygiene, transmission-based precautions, environmental cleaning</a:t>
            </a:r>
          </a:p>
          <a:p>
            <a:pPr lvl="3"/>
            <a:r>
              <a:rPr lang="en-US" dirty="0"/>
              <a:t>Importance of public health oversight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5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2352</Words>
  <Application>Microsoft Office PowerPoint</Application>
  <PresentationFormat>Widescreen</PresentationFormat>
  <Paragraphs>314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BlinkMacSystemFont</vt:lpstr>
      <vt:lpstr>Calibri</vt:lpstr>
      <vt:lpstr>Calibri Light</vt:lpstr>
      <vt:lpstr>Lato</vt:lpstr>
      <vt:lpstr>Roboto</vt:lpstr>
      <vt:lpstr>Office Theme</vt:lpstr>
      <vt:lpstr>Emerging Resistant Pathogens</vt:lpstr>
      <vt:lpstr>Case #1</vt:lpstr>
      <vt:lpstr>Case #1</vt:lpstr>
      <vt:lpstr>Case #2</vt:lpstr>
      <vt:lpstr>What is this yeast?</vt:lpstr>
      <vt:lpstr>Candida auris</vt:lpstr>
      <vt:lpstr>PowerPoint Presentation</vt:lpstr>
      <vt:lpstr>PowerPoint Presentation</vt:lpstr>
      <vt:lpstr>C. auris</vt:lpstr>
      <vt:lpstr>C. auris: Identification (misidentification)</vt:lpstr>
      <vt:lpstr>C. auris: Identification</vt:lpstr>
      <vt:lpstr>CHROMagar Candida: pinkish, blueish, can be white </vt:lpstr>
      <vt:lpstr>PowerPoint Presentation</vt:lpstr>
      <vt:lpstr>C. auris: identification</vt:lpstr>
      <vt:lpstr>PowerPoint Presentation</vt:lpstr>
      <vt:lpstr>PowerPoint Presentation</vt:lpstr>
      <vt:lpstr>C. auris: identification</vt:lpstr>
      <vt:lpstr>C. auris: case follow-up</vt:lpstr>
      <vt:lpstr>C. auris: case follow-up</vt:lpstr>
      <vt:lpstr>C. auris: susceptibility testing and treatment</vt:lpstr>
      <vt:lpstr>C. auris: Infection Prevention</vt:lpstr>
      <vt:lpstr>So why is C. auris so bad?</vt:lpstr>
      <vt:lpstr>PowerPoint Presentation</vt:lpstr>
      <vt:lpstr>PowerPoint Presentation</vt:lpstr>
      <vt:lpstr>PowerPoint Presentation</vt:lpstr>
      <vt:lpstr>Index case</vt:lpstr>
      <vt:lpstr>Subsequently at the same hospital…</vt:lpstr>
      <vt:lpstr>Carbapenem resistance</vt:lpstr>
      <vt:lpstr>Carbapenem resistance: mechanisms</vt:lpstr>
      <vt:lpstr>PowerPoint Presentation</vt:lpstr>
      <vt:lpstr>Most common carbapenemases</vt:lpstr>
      <vt:lpstr>Distribution of carbapenemases in North and South America</vt:lpstr>
      <vt:lpstr>Prevalence of CRE</vt:lpstr>
      <vt:lpstr>CRE risk factors</vt:lpstr>
      <vt:lpstr>CRE transmission</vt:lpstr>
      <vt:lpstr>So how do we diagnose?</vt:lpstr>
      <vt:lpstr>Carbapenemase detection: phenotypic</vt:lpstr>
      <vt:lpstr>Carbapenemase detection: phenotypic</vt:lpstr>
      <vt:lpstr>Carbapenemase detection: phenotypic</vt:lpstr>
      <vt:lpstr>Carbapenemase detection: genotypic</vt:lpstr>
      <vt:lpstr>Example 1: CRE?</vt:lpstr>
      <vt:lpstr>Example 1: CRE?</vt:lpstr>
      <vt:lpstr>Example 2: CRE?</vt:lpstr>
      <vt:lpstr>Example 2: CRE?</vt:lpstr>
      <vt:lpstr>So why do we care about CRO’s?</vt:lpstr>
      <vt:lpstr>PowerPoint Presentation</vt:lpstr>
      <vt:lpstr>PowerPoint Presentation</vt:lpstr>
      <vt:lpstr>PowerPoint Presentation</vt:lpstr>
    </vt:vector>
  </TitlesOfParts>
  <Company>Sanford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Mahlen,Steven</dc:creator>
  <cp:lastModifiedBy>Steven Mahlen</cp:lastModifiedBy>
  <cp:revision>164</cp:revision>
  <dcterms:created xsi:type="dcterms:W3CDTF">2024-04-16T17:26:16Z</dcterms:created>
  <dcterms:modified xsi:type="dcterms:W3CDTF">2024-04-26T11:41:11Z</dcterms:modified>
</cp:coreProperties>
</file>