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 id="2147483996" r:id="rId2"/>
  </p:sldMasterIdLst>
  <p:notesMasterIdLst>
    <p:notesMasterId r:id="rId41"/>
  </p:notesMasterIdLst>
  <p:handoutMasterIdLst>
    <p:handoutMasterId r:id="rId42"/>
  </p:handoutMasterIdLst>
  <p:sldIdLst>
    <p:sldId id="301" r:id="rId3"/>
    <p:sldId id="423" r:id="rId4"/>
    <p:sldId id="393" r:id="rId5"/>
    <p:sldId id="394" r:id="rId6"/>
    <p:sldId id="353" r:id="rId7"/>
    <p:sldId id="410" r:id="rId8"/>
    <p:sldId id="409" r:id="rId9"/>
    <p:sldId id="434" r:id="rId10"/>
    <p:sldId id="257" r:id="rId11"/>
    <p:sldId id="435" r:id="rId12"/>
    <p:sldId id="259" r:id="rId13"/>
    <p:sldId id="261" r:id="rId14"/>
    <p:sldId id="262" r:id="rId15"/>
    <p:sldId id="355" r:id="rId16"/>
    <p:sldId id="332" r:id="rId17"/>
    <p:sldId id="425" r:id="rId18"/>
    <p:sldId id="426" r:id="rId19"/>
    <p:sldId id="430" r:id="rId20"/>
    <p:sldId id="429" r:id="rId21"/>
    <p:sldId id="335" r:id="rId22"/>
    <p:sldId id="418" r:id="rId23"/>
    <p:sldId id="407" r:id="rId24"/>
    <p:sldId id="433" r:id="rId25"/>
    <p:sldId id="395" r:id="rId26"/>
    <p:sldId id="402" r:id="rId27"/>
    <p:sldId id="403" r:id="rId28"/>
    <p:sldId id="379" r:id="rId29"/>
    <p:sldId id="404" r:id="rId30"/>
    <p:sldId id="380" r:id="rId31"/>
    <p:sldId id="432" r:id="rId32"/>
    <p:sldId id="377" r:id="rId33"/>
    <p:sldId id="431" r:id="rId34"/>
    <p:sldId id="422" r:id="rId35"/>
    <p:sldId id="378" r:id="rId36"/>
    <p:sldId id="419" r:id="rId37"/>
    <p:sldId id="312" r:id="rId38"/>
    <p:sldId id="372" r:id="rId39"/>
    <p:sldId id="421" r:id="rId40"/>
  </p:sldIdLst>
  <p:sldSz cx="9144000" cy="6858000" type="screen4x3"/>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initials="S" lastIdx="1" clrIdx="0">
    <p:extLst>
      <p:ext uri="{19B8F6BF-5375-455C-9EA6-DF929625EA0E}">
        <p15:presenceInfo xmlns:p15="http://schemas.microsoft.com/office/powerpoint/2012/main" userId="Sha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02" autoAdjust="0"/>
    <p:restoredTop sz="87190" autoAdjust="0"/>
  </p:normalViewPr>
  <p:slideViewPr>
    <p:cSldViewPr>
      <p:cViewPr varScale="1">
        <p:scale>
          <a:sx n="53" d="100"/>
          <a:sy n="53" d="100"/>
        </p:scale>
        <p:origin x="408" y="52"/>
      </p:cViewPr>
      <p:guideLst>
        <p:guide orient="horz" pos="2160"/>
        <p:guide pos="2880"/>
      </p:guideLst>
    </p:cSldViewPr>
  </p:slideViewPr>
  <p:outlineViewPr>
    <p:cViewPr>
      <p:scale>
        <a:sx n="33" d="100"/>
        <a:sy n="33" d="100"/>
      </p:scale>
      <p:origin x="0" y="-4512"/>
    </p:cViewPr>
  </p:outlineViewPr>
  <p:notesTextViewPr>
    <p:cViewPr>
      <p:scale>
        <a:sx n="100" d="100"/>
        <a:sy n="100" d="100"/>
      </p:scale>
      <p:origin x="0" y="0"/>
    </p:cViewPr>
  </p:notesTextViewPr>
  <p:sorterViewPr>
    <p:cViewPr>
      <p:scale>
        <a:sx n="150" d="100"/>
        <a:sy n="150" d="100"/>
      </p:scale>
      <p:origin x="0" y="-2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0T09:32:21.782" idx="1">
    <p:pos x="10" y="10"/>
    <p:text>now ask members who have not voted to raise their hands and pass out voting forms.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2B20B-5EFF-4166-959E-4BF1DFE51764}" type="doc">
      <dgm:prSet loTypeId="urn:microsoft.com/office/officeart/2016/7/layout/AccentHomeChevronProcess" loCatId="process" qsTypeId="urn:microsoft.com/office/officeart/2005/8/quickstyle/simple1" qsCatId="simple" csTypeId="urn:microsoft.com/office/officeart/2005/8/colors/colorful1" csCatId="colorful" phldr="1"/>
      <dgm:spPr/>
      <dgm:t>
        <a:bodyPr/>
        <a:lstStyle/>
        <a:p>
          <a:endParaRPr lang="en-US"/>
        </a:p>
      </dgm:t>
    </dgm:pt>
    <dgm:pt modelId="{2CB55EC1-5B53-4D17-90D7-243558958581}">
      <dgm:prSet custT="1"/>
      <dgm:spPr/>
      <dgm:t>
        <a:bodyPr/>
        <a:lstStyle/>
        <a:p>
          <a:r>
            <a:rPr lang="en-US" sz="1200" dirty="0"/>
            <a:t>April</a:t>
          </a:r>
        </a:p>
        <a:p>
          <a:r>
            <a:rPr lang="en-US" sz="1200" dirty="0"/>
            <a:t>2023</a:t>
          </a:r>
        </a:p>
      </dgm:t>
    </dgm:pt>
    <dgm:pt modelId="{368C8659-3131-4319-9E14-5EA185B6637A}" type="parTrans" cxnId="{A5D88196-D4D5-4626-A8A6-D2687A323DA5}">
      <dgm:prSet/>
      <dgm:spPr/>
      <dgm:t>
        <a:bodyPr/>
        <a:lstStyle/>
        <a:p>
          <a:endParaRPr lang="en-US" sz="1200"/>
        </a:p>
      </dgm:t>
    </dgm:pt>
    <dgm:pt modelId="{B13966DC-0C13-415B-B825-0316082904FD}" type="sibTrans" cxnId="{A5D88196-D4D5-4626-A8A6-D2687A323DA5}">
      <dgm:prSet/>
      <dgm:spPr/>
      <dgm:t>
        <a:bodyPr/>
        <a:lstStyle/>
        <a:p>
          <a:endParaRPr lang="en-US" sz="1200"/>
        </a:p>
      </dgm:t>
    </dgm:pt>
    <dgm:pt modelId="{73E41D79-1738-4EFA-BE18-BD08C0ED93DC}">
      <dgm:prSet custT="1"/>
      <dgm:spPr/>
      <dgm:t>
        <a:bodyPr/>
        <a:lstStyle/>
        <a:p>
          <a:r>
            <a:rPr lang="en-US" sz="1200" b="1" dirty="0"/>
            <a:t>State Meeting in   Minot</a:t>
          </a:r>
        </a:p>
        <a:p>
          <a:r>
            <a:rPr lang="en-US" sz="1200" b="1" dirty="0"/>
            <a:t> April 27-28</a:t>
          </a:r>
        </a:p>
      </dgm:t>
    </dgm:pt>
    <dgm:pt modelId="{80C33DB9-36F8-448F-8F89-D08B87A4ABF3}" type="parTrans" cxnId="{50EF7866-D13D-4E8F-9F8B-165343C4C1F6}">
      <dgm:prSet/>
      <dgm:spPr/>
      <dgm:t>
        <a:bodyPr/>
        <a:lstStyle/>
        <a:p>
          <a:endParaRPr lang="en-US" sz="1200"/>
        </a:p>
      </dgm:t>
    </dgm:pt>
    <dgm:pt modelId="{3F86F8FD-864A-459F-9A92-6EF27F6DCD01}" type="sibTrans" cxnId="{50EF7866-D13D-4E8F-9F8B-165343C4C1F6}">
      <dgm:prSet/>
      <dgm:spPr/>
      <dgm:t>
        <a:bodyPr/>
        <a:lstStyle/>
        <a:p>
          <a:endParaRPr lang="en-US" sz="1200"/>
        </a:p>
      </dgm:t>
    </dgm:pt>
    <dgm:pt modelId="{B946A83D-B326-432C-A7B6-E7E5CA83C93F}">
      <dgm:prSet custT="1"/>
      <dgm:spPr/>
      <dgm:t>
        <a:bodyPr/>
        <a:lstStyle/>
        <a:p>
          <a:r>
            <a:rPr lang="en-US" sz="1200" dirty="0"/>
            <a:t>June </a:t>
          </a:r>
        </a:p>
        <a:p>
          <a:r>
            <a:rPr lang="en-US" sz="1200" dirty="0"/>
            <a:t>2023</a:t>
          </a:r>
        </a:p>
      </dgm:t>
    </dgm:pt>
    <dgm:pt modelId="{CA51B250-5894-46D3-ADC0-4D430A92AC72}" type="parTrans" cxnId="{F855BCDE-EA89-4120-946C-58B40EDFB4BD}">
      <dgm:prSet/>
      <dgm:spPr/>
      <dgm:t>
        <a:bodyPr/>
        <a:lstStyle/>
        <a:p>
          <a:endParaRPr lang="en-US" sz="1200"/>
        </a:p>
      </dgm:t>
    </dgm:pt>
    <dgm:pt modelId="{B9ABC779-19A9-4CA1-9396-6787E4F2FABE}" type="sibTrans" cxnId="{F855BCDE-EA89-4120-946C-58B40EDFB4BD}">
      <dgm:prSet/>
      <dgm:spPr/>
      <dgm:t>
        <a:bodyPr/>
        <a:lstStyle/>
        <a:p>
          <a:endParaRPr lang="en-US" sz="1200"/>
        </a:p>
      </dgm:t>
    </dgm:pt>
    <dgm:pt modelId="{9ED77693-E892-453B-8ED2-2B3E0A458A6B}">
      <dgm:prSet custT="1"/>
      <dgm:spPr/>
      <dgm:t>
        <a:bodyPr/>
        <a:lstStyle/>
        <a:p>
          <a:r>
            <a:rPr lang="en-US" sz="1200" b="1" dirty="0"/>
            <a:t>National Meeting</a:t>
          </a:r>
        </a:p>
      </dgm:t>
    </dgm:pt>
    <dgm:pt modelId="{C895F8D4-C378-4697-8C73-E28CCAD01C51}" type="parTrans" cxnId="{959D83D2-15CB-4F75-9EC1-25C4BA5FE3C6}">
      <dgm:prSet/>
      <dgm:spPr/>
      <dgm:t>
        <a:bodyPr/>
        <a:lstStyle/>
        <a:p>
          <a:endParaRPr lang="en-US" sz="1200"/>
        </a:p>
      </dgm:t>
    </dgm:pt>
    <dgm:pt modelId="{6FF82F6E-F16E-472C-B09C-87AEC5F76824}" type="sibTrans" cxnId="{959D83D2-15CB-4F75-9EC1-25C4BA5FE3C6}">
      <dgm:prSet/>
      <dgm:spPr/>
      <dgm:t>
        <a:bodyPr/>
        <a:lstStyle/>
        <a:p>
          <a:endParaRPr lang="en-US" sz="1200"/>
        </a:p>
      </dgm:t>
    </dgm:pt>
    <dgm:pt modelId="{8763C2F7-A801-4D1B-949E-6E9455131508}">
      <dgm:prSet custT="1"/>
      <dgm:spPr/>
      <dgm:t>
        <a:bodyPr/>
        <a:lstStyle/>
        <a:p>
          <a:r>
            <a:rPr lang="en-US" sz="1200" b="1" dirty="0"/>
            <a:t>In person and Virtual Meeting Held in Providence, RI</a:t>
          </a:r>
        </a:p>
        <a:p>
          <a:r>
            <a:rPr lang="en-US" sz="1200" b="1" dirty="0"/>
            <a:t>June 26-30</a:t>
          </a:r>
        </a:p>
      </dgm:t>
    </dgm:pt>
    <dgm:pt modelId="{67AAB3FA-7EA2-4F7A-B3CE-F0123E2C0897}" type="parTrans" cxnId="{C20C1317-C5D2-43F7-ABE3-162CC9584496}">
      <dgm:prSet/>
      <dgm:spPr/>
      <dgm:t>
        <a:bodyPr/>
        <a:lstStyle/>
        <a:p>
          <a:endParaRPr lang="en-US" sz="1200"/>
        </a:p>
      </dgm:t>
    </dgm:pt>
    <dgm:pt modelId="{093664AC-B664-456E-A822-977CB138438D}" type="sibTrans" cxnId="{C20C1317-C5D2-43F7-ABE3-162CC9584496}">
      <dgm:prSet/>
      <dgm:spPr/>
      <dgm:t>
        <a:bodyPr/>
        <a:lstStyle/>
        <a:p>
          <a:endParaRPr lang="en-US" sz="1200"/>
        </a:p>
      </dgm:t>
    </dgm:pt>
    <dgm:pt modelId="{AB1B0DF0-3B0F-4EA0-A15C-029BE3253653}">
      <dgm:prSet custT="1"/>
      <dgm:spPr/>
      <dgm:t>
        <a:bodyPr/>
        <a:lstStyle/>
        <a:p>
          <a:r>
            <a:rPr lang="en-US" sz="1200" dirty="0"/>
            <a:t>September</a:t>
          </a:r>
        </a:p>
        <a:p>
          <a:r>
            <a:rPr lang="en-US" sz="1200" dirty="0"/>
            <a:t>2023</a:t>
          </a:r>
        </a:p>
      </dgm:t>
    </dgm:pt>
    <dgm:pt modelId="{7CCC1CF2-B43C-4A91-9D11-854BD22F72A6}" type="parTrans" cxnId="{D397287A-29C7-4156-B157-D209FFF02FD1}">
      <dgm:prSet/>
      <dgm:spPr/>
      <dgm:t>
        <a:bodyPr/>
        <a:lstStyle/>
        <a:p>
          <a:endParaRPr lang="en-US" sz="1200"/>
        </a:p>
      </dgm:t>
    </dgm:pt>
    <dgm:pt modelId="{4CA844AE-F172-4961-90CB-7F4BF68D9F21}" type="sibTrans" cxnId="{D397287A-29C7-4156-B157-D209FFF02FD1}">
      <dgm:prSet/>
      <dgm:spPr/>
      <dgm:t>
        <a:bodyPr/>
        <a:lstStyle/>
        <a:p>
          <a:endParaRPr lang="en-US" sz="1200"/>
        </a:p>
      </dgm:t>
    </dgm:pt>
    <dgm:pt modelId="{7CE8B3A5-B906-410A-9302-1B771F07B046}">
      <dgm:prSet custT="1"/>
      <dgm:spPr/>
      <dgm:t>
        <a:bodyPr/>
        <a:lstStyle/>
        <a:p>
          <a:r>
            <a:rPr lang="en-US" sz="1200" dirty="0"/>
            <a:t>April</a:t>
          </a:r>
        </a:p>
        <a:p>
          <a:r>
            <a:rPr lang="en-US" sz="1200" dirty="0"/>
            <a:t>2024</a:t>
          </a:r>
        </a:p>
      </dgm:t>
    </dgm:pt>
    <dgm:pt modelId="{02EE4C6D-D8A3-4041-802C-692A01CE929D}" type="parTrans" cxnId="{A597ADA4-BB2C-480B-AE7F-3B9631A5F2B8}">
      <dgm:prSet/>
      <dgm:spPr/>
      <dgm:t>
        <a:bodyPr/>
        <a:lstStyle/>
        <a:p>
          <a:endParaRPr lang="en-US"/>
        </a:p>
      </dgm:t>
    </dgm:pt>
    <dgm:pt modelId="{24A21103-4653-4503-81EF-E871FCFF3BAB}" type="sibTrans" cxnId="{A597ADA4-BB2C-480B-AE7F-3B9631A5F2B8}">
      <dgm:prSet/>
      <dgm:spPr/>
      <dgm:t>
        <a:bodyPr/>
        <a:lstStyle/>
        <a:p>
          <a:endParaRPr lang="en-US"/>
        </a:p>
      </dgm:t>
    </dgm:pt>
    <dgm:pt modelId="{6CE80180-B6B4-438B-938A-5BB66D6672C7}">
      <dgm:prSet custT="1"/>
      <dgm:spPr/>
      <dgm:t>
        <a:bodyPr/>
        <a:lstStyle/>
        <a:p>
          <a:r>
            <a:rPr lang="en-US" sz="1200" b="1" dirty="0"/>
            <a:t>ASCLS-ND State Meeting in Bismarck, ND</a:t>
          </a:r>
        </a:p>
        <a:p>
          <a:r>
            <a:rPr lang="en-US" sz="1200" b="1" dirty="0"/>
            <a:t>April 26th</a:t>
          </a:r>
        </a:p>
        <a:p>
          <a:endParaRPr lang="en-US" sz="1200" b="1" dirty="0"/>
        </a:p>
        <a:p>
          <a:r>
            <a:rPr lang="en-US" sz="1200" b="1" dirty="0"/>
            <a:t>Board Elections </a:t>
          </a:r>
        </a:p>
      </dgm:t>
    </dgm:pt>
    <dgm:pt modelId="{F4B5136F-9D77-4CCC-8A25-7D774C01B8E1}" type="parTrans" cxnId="{95ADE965-E4D7-4734-8F32-DE741C86C8BA}">
      <dgm:prSet/>
      <dgm:spPr/>
      <dgm:t>
        <a:bodyPr/>
        <a:lstStyle/>
        <a:p>
          <a:endParaRPr lang="en-US"/>
        </a:p>
      </dgm:t>
    </dgm:pt>
    <dgm:pt modelId="{EA9634B8-E9EC-41DF-A7E8-466FEFDB8BA2}" type="sibTrans" cxnId="{95ADE965-E4D7-4734-8F32-DE741C86C8BA}">
      <dgm:prSet/>
      <dgm:spPr/>
      <dgm:t>
        <a:bodyPr/>
        <a:lstStyle/>
        <a:p>
          <a:endParaRPr lang="en-US"/>
        </a:p>
      </dgm:t>
    </dgm:pt>
    <dgm:pt modelId="{D63A33CB-9E27-4D0B-A92E-632CBC376830}">
      <dgm:prSet custT="1"/>
      <dgm:spPr/>
      <dgm:t>
        <a:bodyPr/>
        <a:lstStyle/>
        <a:p>
          <a:r>
            <a:rPr lang="en-US" sz="1200" b="1" dirty="0"/>
            <a:t>September</a:t>
          </a:r>
        </a:p>
        <a:p>
          <a:r>
            <a:rPr lang="en-US" sz="1200" b="1" dirty="0"/>
            <a:t>2024</a:t>
          </a:r>
        </a:p>
      </dgm:t>
    </dgm:pt>
    <dgm:pt modelId="{11A88205-4C7F-46B4-8B0B-BA2E391502DA}" type="parTrans" cxnId="{95BF3CC9-87E7-488F-B946-3FAE305429A5}">
      <dgm:prSet/>
      <dgm:spPr/>
      <dgm:t>
        <a:bodyPr/>
        <a:lstStyle/>
        <a:p>
          <a:endParaRPr lang="en-US"/>
        </a:p>
      </dgm:t>
    </dgm:pt>
    <dgm:pt modelId="{183A0727-2A10-46C7-B28D-B616DA29ABFA}" type="sibTrans" cxnId="{95BF3CC9-87E7-488F-B946-3FAE305429A5}">
      <dgm:prSet/>
      <dgm:spPr/>
      <dgm:t>
        <a:bodyPr/>
        <a:lstStyle/>
        <a:p>
          <a:endParaRPr lang="en-US"/>
        </a:p>
      </dgm:t>
    </dgm:pt>
    <dgm:pt modelId="{50E548E3-F2E9-4316-B95C-FC4A73CD0093}">
      <dgm:prSet custT="1"/>
      <dgm:spPr/>
      <dgm:t>
        <a:bodyPr/>
        <a:lstStyle/>
        <a:p>
          <a:r>
            <a:rPr lang="en-US" sz="1200" b="1" dirty="0"/>
            <a:t>June</a:t>
          </a:r>
        </a:p>
        <a:p>
          <a:r>
            <a:rPr lang="en-US" sz="1200" b="1" dirty="0"/>
            <a:t>2024</a:t>
          </a:r>
        </a:p>
      </dgm:t>
    </dgm:pt>
    <dgm:pt modelId="{5C4261F4-ED9B-422C-B8B9-1F692AAD18D9}" type="parTrans" cxnId="{47F674B1-3A3F-4D3B-8215-6F58C76426BF}">
      <dgm:prSet/>
      <dgm:spPr/>
      <dgm:t>
        <a:bodyPr/>
        <a:lstStyle/>
        <a:p>
          <a:endParaRPr lang="en-US"/>
        </a:p>
      </dgm:t>
    </dgm:pt>
    <dgm:pt modelId="{44D8D9FB-AE95-40FE-A033-2507131ADDAE}" type="sibTrans" cxnId="{47F674B1-3A3F-4D3B-8215-6F58C76426BF}">
      <dgm:prSet/>
      <dgm:spPr/>
      <dgm:t>
        <a:bodyPr/>
        <a:lstStyle/>
        <a:p>
          <a:endParaRPr lang="en-US"/>
        </a:p>
      </dgm:t>
    </dgm:pt>
    <dgm:pt modelId="{61CF18BE-AAE3-4145-9351-8A56D31C425A}">
      <dgm:prSet custT="1"/>
      <dgm:spPr/>
      <dgm:t>
        <a:bodyPr/>
        <a:lstStyle/>
        <a:p>
          <a:r>
            <a:rPr lang="en-US" sz="1200" b="1" dirty="0"/>
            <a:t>Legislative days in Washington DC. Oct. 23-24</a:t>
          </a:r>
        </a:p>
        <a:p>
          <a:endParaRPr lang="en-US" sz="1200" b="1" dirty="0"/>
        </a:p>
      </dgm:t>
    </dgm:pt>
    <dgm:pt modelId="{58198FA8-52B9-4EC7-9B37-13B457617083}" type="parTrans" cxnId="{B722EEA9-A350-483D-839F-88C4634301DA}">
      <dgm:prSet/>
      <dgm:spPr/>
      <dgm:t>
        <a:bodyPr/>
        <a:lstStyle/>
        <a:p>
          <a:endParaRPr lang="en-US"/>
        </a:p>
      </dgm:t>
    </dgm:pt>
    <dgm:pt modelId="{BC1EAF36-8D22-4F86-8B30-AD5FEDA7522B}" type="sibTrans" cxnId="{B722EEA9-A350-483D-839F-88C4634301DA}">
      <dgm:prSet/>
      <dgm:spPr/>
      <dgm:t>
        <a:bodyPr/>
        <a:lstStyle/>
        <a:p>
          <a:endParaRPr lang="en-US"/>
        </a:p>
      </dgm:t>
    </dgm:pt>
    <dgm:pt modelId="{D56F74CC-AFE5-4D8D-BE81-00BF1A44CCBE}">
      <dgm:prSet custT="1"/>
      <dgm:spPr/>
      <dgm:t>
        <a:bodyPr/>
        <a:lstStyle/>
        <a:p>
          <a:r>
            <a:rPr lang="en-US" sz="1200" b="1" dirty="0"/>
            <a:t>ASCLS National meeting in Pittsburgh, PA</a:t>
          </a:r>
        </a:p>
        <a:p>
          <a:r>
            <a:rPr lang="en-US" sz="1200" b="1" dirty="0"/>
            <a:t>July 8-12</a:t>
          </a:r>
        </a:p>
      </dgm:t>
    </dgm:pt>
    <dgm:pt modelId="{FF7E18A4-5687-47BC-8495-F717ED1AB9EE}" type="parTrans" cxnId="{5791BCE3-148F-4C03-A919-CF8730306501}">
      <dgm:prSet/>
      <dgm:spPr/>
      <dgm:t>
        <a:bodyPr/>
        <a:lstStyle/>
        <a:p>
          <a:endParaRPr lang="en-US"/>
        </a:p>
      </dgm:t>
    </dgm:pt>
    <dgm:pt modelId="{A4F61766-F854-4E68-A32F-4C30BA3F378A}" type="sibTrans" cxnId="{5791BCE3-148F-4C03-A919-CF8730306501}">
      <dgm:prSet/>
      <dgm:spPr/>
      <dgm:t>
        <a:bodyPr/>
        <a:lstStyle/>
        <a:p>
          <a:endParaRPr lang="en-US"/>
        </a:p>
      </dgm:t>
    </dgm:pt>
    <dgm:pt modelId="{C564FB3E-D5CA-4B50-A5F5-3FF94C8F56F7}">
      <dgm:prSet custT="1"/>
      <dgm:spPr/>
      <dgm:t>
        <a:bodyPr/>
        <a:lstStyle/>
        <a:p>
          <a:r>
            <a:rPr lang="en-US" sz="1200" b="1" dirty="0"/>
            <a:t>Region V Symposium Fargo, ND</a:t>
          </a:r>
        </a:p>
        <a:p>
          <a:endParaRPr lang="en-US" sz="1200" b="1" dirty="0"/>
        </a:p>
        <a:p>
          <a:r>
            <a:rPr lang="en-US" sz="1200" b="1" dirty="0"/>
            <a:t>Oct 10-11</a:t>
          </a:r>
        </a:p>
      </dgm:t>
    </dgm:pt>
    <dgm:pt modelId="{B3F36F77-6407-4676-A995-8FED420F1485}" type="parTrans" cxnId="{DC28FD7D-D28A-4CC3-B3FA-38B98C4E3516}">
      <dgm:prSet/>
      <dgm:spPr/>
      <dgm:t>
        <a:bodyPr/>
        <a:lstStyle/>
        <a:p>
          <a:endParaRPr lang="en-US"/>
        </a:p>
      </dgm:t>
    </dgm:pt>
    <dgm:pt modelId="{8AA57F37-33B6-44AF-8221-15203962EF83}" type="sibTrans" cxnId="{DC28FD7D-D28A-4CC3-B3FA-38B98C4E3516}">
      <dgm:prSet/>
      <dgm:spPr/>
      <dgm:t>
        <a:bodyPr/>
        <a:lstStyle/>
        <a:p>
          <a:endParaRPr lang="en-US"/>
        </a:p>
      </dgm:t>
    </dgm:pt>
    <dgm:pt modelId="{BA2D66FB-7B8F-4D23-A785-78382B7CADD3}">
      <dgm:prSet custT="1"/>
      <dgm:spPr/>
      <dgm:t>
        <a:bodyPr/>
        <a:lstStyle/>
        <a:p>
          <a:r>
            <a:rPr lang="en-US" sz="1200" b="1" dirty="0"/>
            <a:t>Region V Symposium, Eau Claire, WI</a:t>
          </a:r>
        </a:p>
        <a:p>
          <a:r>
            <a:rPr lang="en-US" sz="1200" b="1" dirty="0"/>
            <a:t>Sept. 28-29</a:t>
          </a:r>
        </a:p>
      </dgm:t>
    </dgm:pt>
    <dgm:pt modelId="{335F72A3-6D7D-48AC-86C1-C6AF92B2C654}" type="parTrans" cxnId="{046356B9-77BF-42C6-907F-EB2E1FB83903}">
      <dgm:prSet/>
      <dgm:spPr/>
      <dgm:t>
        <a:bodyPr/>
        <a:lstStyle/>
        <a:p>
          <a:endParaRPr lang="en-US"/>
        </a:p>
      </dgm:t>
    </dgm:pt>
    <dgm:pt modelId="{5082CBCC-E477-48E5-8F9A-7995D9DDCABD}" type="sibTrans" cxnId="{046356B9-77BF-42C6-907F-EB2E1FB83903}">
      <dgm:prSet/>
      <dgm:spPr/>
      <dgm:t>
        <a:bodyPr/>
        <a:lstStyle/>
        <a:p>
          <a:endParaRPr lang="en-US"/>
        </a:p>
      </dgm:t>
    </dgm:pt>
    <dgm:pt modelId="{5A8D1B40-AFFB-4FC0-B3B2-379CD6A0957C}">
      <dgm:prSet custT="1"/>
      <dgm:spPr/>
      <dgm:t>
        <a:bodyPr/>
        <a:lstStyle/>
        <a:p>
          <a:r>
            <a:rPr lang="en-US" sz="1200" b="1" dirty="0"/>
            <a:t>October</a:t>
          </a:r>
        </a:p>
        <a:p>
          <a:r>
            <a:rPr lang="en-US" sz="1200" b="1" dirty="0"/>
            <a:t>2024</a:t>
          </a:r>
        </a:p>
      </dgm:t>
    </dgm:pt>
    <dgm:pt modelId="{DDBEBDAE-79C3-4E00-BA4F-6818560EA461}" type="parTrans" cxnId="{3BAB06B4-965C-46C5-9248-8F2BD71E8BE3}">
      <dgm:prSet/>
      <dgm:spPr/>
      <dgm:t>
        <a:bodyPr/>
        <a:lstStyle/>
        <a:p>
          <a:endParaRPr lang="en-US"/>
        </a:p>
      </dgm:t>
    </dgm:pt>
    <dgm:pt modelId="{045B7EED-3818-417C-8F84-466D32FCA162}" type="sibTrans" cxnId="{3BAB06B4-965C-46C5-9248-8F2BD71E8BE3}">
      <dgm:prSet/>
      <dgm:spPr/>
      <dgm:t>
        <a:bodyPr/>
        <a:lstStyle/>
        <a:p>
          <a:endParaRPr lang="en-US"/>
        </a:p>
      </dgm:t>
    </dgm:pt>
    <dgm:pt modelId="{25580BD5-157C-4FA8-A883-9244D40AAAE7}">
      <dgm:prSet custT="1"/>
      <dgm:spPr/>
      <dgm:t>
        <a:bodyPr/>
        <a:lstStyle/>
        <a:p>
          <a:r>
            <a:rPr lang="en-US" sz="1200" b="1" dirty="0"/>
            <a:t>Legislative days in Washington DC</a:t>
          </a:r>
        </a:p>
        <a:p>
          <a:r>
            <a:rPr lang="en-US" sz="1200" b="1" dirty="0"/>
            <a:t>Sept 30 – Oct 1</a:t>
          </a:r>
        </a:p>
      </dgm:t>
    </dgm:pt>
    <dgm:pt modelId="{748F9FD0-7744-4E4B-8754-514EB7089067}" type="parTrans" cxnId="{545200DB-7AF8-487D-B2D5-58C5A164E0F1}">
      <dgm:prSet/>
      <dgm:spPr/>
      <dgm:t>
        <a:bodyPr/>
        <a:lstStyle/>
        <a:p>
          <a:endParaRPr lang="en-US"/>
        </a:p>
      </dgm:t>
    </dgm:pt>
    <dgm:pt modelId="{0245FC90-2C23-4760-B97A-3A9C2B47A6D3}" type="sibTrans" cxnId="{545200DB-7AF8-487D-B2D5-58C5A164E0F1}">
      <dgm:prSet/>
      <dgm:spPr/>
      <dgm:t>
        <a:bodyPr/>
        <a:lstStyle/>
        <a:p>
          <a:endParaRPr lang="en-US"/>
        </a:p>
      </dgm:t>
    </dgm:pt>
    <dgm:pt modelId="{95E4B819-FF8A-4C98-9DA3-ADFE7916DF49}" type="pres">
      <dgm:prSet presAssocID="{10D2B20B-5EFF-4166-959E-4BF1DFE51764}" presName="Name0" presStyleCnt="0">
        <dgm:presLayoutVars>
          <dgm:animLvl val="lvl"/>
          <dgm:resizeHandles val="exact"/>
        </dgm:presLayoutVars>
      </dgm:prSet>
      <dgm:spPr/>
    </dgm:pt>
    <dgm:pt modelId="{694D8C6A-0104-478B-B60C-59FEB125E493}" type="pres">
      <dgm:prSet presAssocID="{2CB55EC1-5B53-4D17-90D7-243558958581}" presName="composite" presStyleCnt="0"/>
      <dgm:spPr/>
    </dgm:pt>
    <dgm:pt modelId="{5F772685-1F85-4218-9E16-962F087766CC}" type="pres">
      <dgm:prSet presAssocID="{2CB55EC1-5B53-4D17-90D7-243558958581}" presName="L" presStyleLbl="solidFgAcc1" presStyleIdx="0" presStyleCnt="7">
        <dgm:presLayoutVars>
          <dgm:chMax val="0"/>
          <dgm:chPref val="0"/>
        </dgm:presLayoutVars>
      </dgm:prSet>
      <dgm:spPr/>
    </dgm:pt>
    <dgm:pt modelId="{9C70C829-A784-4839-B743-9A5FD4A3F610}" type="pres">
      <dgm:prSet presAssocID="{2CB55EC1-5B53-4D17-90D7-243558958581}" presName="parTx" presStyleLbl="alignNode1" presStyleIdx="0" presStyleCnt="7">
        <dgm:presLayoutVars>
          <dgm:chMax val="0"/>
          <dgm:chPref val="0"/>
          <dgm:bulletEnabled val="1"/>
        </dgm:presLayoutVars>
      </dgm:prSet>
      <dgm:spPr/>
    </dgm:pt>
    <dgm:pt modelId="{478F19DA-601F-4AE2-A268-F0F6D59D6680}" type="pres">
      <dgm:prSet presAssocID="{2CB55EC1-5B53-4D17-90D7-243558958581}" presName="desTx" presStyleLbl="revTx" presStyleIdx="0" presStyleCnt="7">
        <dgm:presLayoutVars>
          <dgm:chMax val="0"/>
          <dgm:chPref val="0"/>
          <dgm:bulletEnabled val="1"/>
        </dgm:presLayoutVars>
      </dgm:prSet>
      <dgm:spPr/>
    </dgm:pt>
    <dgm:pt modelId="{9042C9B3-7F9E-4904-BB15-8CCD48DBF61A}" type="pres">
      <dgm:prSet presAssocID="{2CB55EC1-5B53-4D17-90D7-243558958581}" presName="EmptyPlaceHolder" presStyleCnt="0"/>
      <dgm:spPr/>
    </dgm:pt>
    <dgm:pt modelId="{7A7D80EB-6694-4E35-A381-52251C0542B4}" type="pres">
      <dgm:prSet presAssocID="{B13966DC-0C13-415B-B825-0316082904FD}" presName="space" presStyleCnt="0"/>
      <dgm:spPr/>
    </dgm:pt>
    <dgm:pt modelId="{00B98227-AA19-4E66-8B63-467B93B50B9E}" type="pres">
      <dgm:prSet presAssocID="{B946A83D-B326-432C-A7B6-E7E5CA83C93F}" presName="composite" presStyleCnt="0"/>
      <dgm:spPr/>
    </dgm:pt>
    <dgm:pt modelId="{7519AD08-1968-4F95-99AE-D17E2F7C690F}" type="pres">
      <dgm:prSet presAssocID="{B946A83D-B326-432C-A7B6-E7E5CA83C93F}" presName="L" presStyleLbl="solidFgAcc1" presStyleIdx="1" presStyleCnt="7">
        <dgm:presLayoutVars>
          <dgm:chMax val="0"/>
          <dgm:chPref val="0"/>
        </dgm:presLayoutVars>
      </dgm:prSet>
      <dgm:spPr/>
    </dgm:pt>
    <dgm:pt modelId="{8359FA37-E5E1-4AED-A25C-6076B2955FB0}" type="pres">
      <dgm:prSet presAssocID="{B946A83D-B326-432C-A7B6-E7E5CA83C93F}" presName="parTx" presStyleLbl="alignNode1" presStyleIdx="1" presStyleCnt="7" custScaleY="104272">
        <dgm:presLayoutVars>
          <dgm:chMax val="0"/>
          <dgm:chPref val="0"/>
          <dgm:bulletEnabled val="1"/>
        </dgm:presLayoutVars>
      </dgm:prSet>
      <dgm:spPr/>
    </dgm:pt>
    <dgm:pt modelId="{88B22A2F-F12F-4852-9F73-9C26CD418FF4}" type="pres">
      <dgm:prSet presAssocID="{B946A83D-B326-432C-A7B6-E7E5CA83C93F}" presName="desTx" presStyleLbl="revTx" presStyleIdx="1" presStyleCnt="7">
        <dgm:presLayoutVars>
          <dgm:chMax val="0"/>
          <dgm:chPref val="0"/>
          <dgm:bulletEnabled val="1"/>
        </dgm:presLayoutVars>
      </dgm:prSet>
      <dgm:spPr/>
    </dgm:pt>
    <dgm:pt modelId="{A53778DD-A751-43A4-B30A-5F6526BCB74F}" type="pres">
      <dgm:prSet presAssocID="{B946A83D-B326-432C-A7B6-E7E5CA83C93F}" presName="EmptyPlaceHolder" presStyleCnt="0"/>
      <dgm:spPr/>
    </dgm:pt>
    <dgm:pt modelId="{91F123A6-F1F4-4111-85F5-9B90283FFE6D}" type="pres">
      <dgm:prSet presAssocID="{B9ABC779-19A9-4CA1-9396-6787E4F2FABE}" presName="space" presStyleCnt="0"/>
      <dgm:spPr/>
    </dgm:pt>
    <dgm:pt modelId="{18594869-666C-46BE-89DF-3AC506CD7E8D}" type="pres">
      <dgm:prSet presAssocID="{AB1B0DF0-3B0F-4EA0-A15C-029BE3253653}" presName="composite" presStyleCnt="0"/>
      <dgm:spPr/>
    </dgm:pt>
    <dgm:pt modelId="{31A3F53B-CBBD-4B5D-937E-B4539A0955F6}" type="pres">
      <dgm:prSet presAssocID="{AB1B0DF0-3B0F-4EA0-A15C-029BE3253653}" presName="L" presStyleLbl="solidFgAcc1" presStyleIdx="2" presStyleCnt="7">
        <dgm:presLayoutVars>
          <dgm:chMax val="0"/>
          <dgm:chPref val="0"/>
        </dgm:presLayoutVars>
      </dgm:prSet>
      <dgm:spPr/>
    </dgm:pt>
    <dgm:pt modelId="{F69E5E4E-83DF-4F23-91CF-118F24081B01}" type="pres">
      <dgm:prSet presAssocID="{AB1B0DF0-3B0F-4EA0-A15C-029BE3253653}" presName="parTx" presStyleLbl="alignNode1" presStyleIdx="2" presStyleCnt="7">
        <dgm:presLayoutVars>
          <dgm:chMax val="0"/>
          <dgm:chPref val="0"/>
          <dgm:bulletEnabled val="1"/>
        </dgm:presLayoutVars>
      </dgm:prSet>
      <dgm:spPr/>
    </dgm:pt>
    <dgm:pt modelId="{F02D1DE2-4069-462A-B820-06776DCD3B5C}" type="pres">
      <dgm:prSet presAssocID="{AB1B0DF0-3B0F-4EA0-A15C-029BE3253653}" presName="desTx" presStyleLbl="revTx" presStyleIdx="2" presStyleCnt="7">
        <dgm:presLayoutVars>
          <dgm:chMax val="0"/>
          <dgm:chPref val="0"/>
          <dgm:bulletEnabled val="1"/>
        </dgm:presLayoutVars>
      </dgm:prSet>
      <dgm:spPr/>
    </dgm:pt>
    <dgm:pt modelId="{D45DF0B7-8163-4875-93E6-81E8B1E89A67}" type="pres">
      <dgm:prSet presAssocID="{AB1B0DF0-3B0F-4EA0-A15C-029BE3253653}" presName="EmptyPlaceHolder" presStyleCnt="0"/>
      <dgm:spPr/>
    </dgm:pt>
    <dgm:pt modelId="{95DCD0B4-4C6A-4777-B023-B5C8D6DD316C}" type="pres">
      <dgm:prSet presAssocID="{4CA844AE-F172-4961-90CB-7F4BF68D9F21}" presName="space" presStyleCnt="0"/>
      <dgm:spPr/>
    </dgm:pt>
    <dgm:pt modelId="{F2DBEA2A-93B1-435F-A976-950D4480D9CA}" type="pres">
      <dgm:prSet presAssocID="{7CE8B3A5-B906-410A-9302-1B771F07B046}" presName="composite" presStyleCnt="0"/>
      <dgm:spPr/>
    </dgm:pt>
    <dgm:pt modelId="{8DC6691B-B995-4379-AD9E-803484E3BD6D}" type="pres">
      <dgm:prSet presAssocID="{7CE8B3A5-B906-410A-9302-1B771F07B046}" presName="L" presStyleLbl="solidFgAcc1" presStyleIdx="3" presStyleCnt="7">
        <dgm:presLayoutVars>
          <dgm:chMax val="0"/>
          <dgm:chPref val="0"/>
        </dgm:presLayoutVars>
      </dgm:prSet>
      <dgm:spPr/>
    </dgm:pt>
    <dgm:pt modelId="{1B8D9E2C-B873-4910-8E4A-12825D3F3720}" type="pres">
      <dgm:prSet presAssocID="{7CE8B3A5-B906-410A-9302-1B771F07B046}" presName="parTx" presStyleLbl="alignNode1" presStyleIdx="3" presStyleCnt="7">
        <dgm:presLayoutVars>
          <dgm:chMax val="0"/>
          <dgm:chPref val="0"/>
          <dgm:bulletEnabled val="1"/>
        </dgm:presLayoutVars>
      </dgm:prSet>
      <dgm:spPr/>
    </dgm:pt>
    <dgm:pt modelId="{6B9C97D7-2090-4F23-AE2D-586C36F2083A}" type="pres">
      <dgm:prSet presAssocID="{7CE8B3A5-B906-410A-9302-1B771F07B046}" presName="desTx" presStyleLbl="revTx" presStyleIdx="3" presStyleCnt="7">
        <dgm:presLayoutVars>
          <dgm:chMax val="0"/>
          <dgm:chPref val="0"/>
          <dgm:bulletEnabled val="1"/>
        </dgm:presLayoutVars>
      </dgm:prSet>
      <dgm:spPr/>
    </dgm:pt>
    <dgm:pt modelId="{E9BE2275-0C23-49F8-9FF3-92476911D6D4}" type="pres">
      <dgm:prSet presAssocID="{7CE8B3A5-B906-410A-9302-1B771F07B046}" presName="EmptyPlaceHolder" presStyleCnt="0"/>
      <dgm:spPr/>
    </dgm:pt>
    <dgm:pt modelId="{A27E89CD-E7FF-467F-9999-049B290228C8}" type="pres">
      <dgm:prSet presAssocID="{24A21103-4653-4503-81EF-E871FCFF3BAB}" presName="space" presStyleCnt="0"/>
      <dgm:spPr/>
    </dgm:pt>
    <dgm:pt modelId="{67301B00-AC4C-4AC5-88A4-84D81E628A7E}" type="pres">
      <dgm:prSet presAssocID="{50E548E3-F2E9-4316-B95C-FC4A73CD0093}" presName="composite" presStyleCnt="0"/>
      <dgm:spPr/>
    </dgm:pt>
    <dgm:pt modelId="{B544D1E2-C364-4E91-BBCD-C4FFE6E76986}" type="pres">
      <dgm:prSet presAssocID="{50E548E3-F2E9-4316-B95C-FC4A73CD0093}" presName="L" presStyleLbl="solidFgAcc1" presStyleIdx="4" presStyleCnt="7">
        <dgm:presLayoutVars>
          <dgm:chMax val="0"/>
          <dgm:chPref val="0"/>
        </dgm:presLayoutVars>
      </dgm:prSet>
      <dgm:spPr/>
    </dgm:pt>
    <dgm:pt modelId="{C2306015-3062-4190-BD36-2083829AFCC5}" type="pres">
      <dgm:prSet presAssocID="{50E548E3-F2E9-4316-B95C-FC4A73CD0093}" presName="parTx" presStyleLbl="alignNode1" presStyleIdx="4" presStyleCnt="7">
        <dgm:presLayoutVars>
          <dgm:chMax val="0"/>
          <dgm:chPref val="0"/>
          <dgm:bulletEnabled val="1"/>
        </dgm:presLayoutVars>
      </dgm:prSet>
      <dgm:spPr/>
    </dgm:pt>
    <dgm:pt modelId="{7D011BFC-105D-435E-91C8-52151E1B7736}" type="pres">
      <dgm:prSet presAssocID="{50E548E3-F2E9-4316-B95C-FC4A73CD0093}" presName="desTx" presStyleLbl="revTx" presStyleIdx="4" presStyleCnt="7">
        <dgm:presLayoutVars>
          <dgm:chMax val="0"/>
          <dgm:chPref val="0"/>
          <dgm:bulletEnabled val="1"/>
        </dgm:presLayoutVars>
      </dgm:prSet>
      <dgm:spPr/>
    </dgm:pt>
    <dgm:pt modelId="{BDD6B2AA-D5E0-4FA9-8D33-F5BEB294F4BC}" type="pres">
      <dgm:prSet presAssocID="{50E548E3-F2E9-4316-B95C-FC4A73CD0093}" presName="EmptyPlaceHolder" presStyleCnt="0"/>
      <dgm:spPr/>
    </dgm:pt>
    <dgm:pt modelId="{48C70129-2EF8-4B72-9C78-8041B2865BDD}" type="pres">
      <dgm:prSet presAssocID="{44D8D9FB-AE95-40FE-A033-2507131ADDAE}" presName="space" presStyleCnt="0"/>
      <dgm:spPr/>
    </dgm:pt>
    <dgm:pt modelId="{AA0AB217-C63E-4AF2-A239-DE4C012C5C2D}" type="pres">
      <dgm:prSet presAssocID="{D63A33CB-9E27-4D0B-A92E-632CBC376830}" presName="composite" presStyleCnt="0"/>
      <dgm:spPr/>
    </dgm:pt>
    <dgm:pt modelId="{19A225A3-5DB6-48C1-B720-B9938ECAD190}" type="pres">
      <dgm:prSet presAssocID="{D63A33CB-9E27-4D0B-A92E-632CBC376830}" presName="L" presStyleLbl="solidFgAcc1" presStyleIdx="5" presStyleCnt="7">
        <dgm:presLayoutVars>
          <dgm:chMax val="0"/>
          <dgm:chPref val="0"/>
        </dgm:presLayoutVars>
      </dgm:prSet>
      <dgm:spPr/>
    </dgm:pt>
    <dgm:pt modelId="{A6331976-BD69-4127-B2E7-55EB575DD3BA}" type="pres">
      <dgm:prSet presAssocID="{D63A33CB-9E27-4D0B-A92E-632CBC376830}" presName="parTx" presStyleLbl="alignNode1" presStyleIdx="5" presStyleCnt="7">
        <dgm:presLayoutVars>
          <dgm:chMax val="0"/>
          <dgm:chPref val="0"/>
          <dgm:bulletEnabled val="1"/>
        </dgm:presLayoutVars>
      </dgm:prSet>
      <dgm:spPr/>
    </dgm:pt>
    <dgm:pt modelId="{F37C66FE-163C-4604-83CE-26C8E7995214}" type="pres">
      <dgm:prSet presAssocID="{D63A33CB-9E27-4D0B-A92E-632CBC376830}" presName="desTx" presStyleLbl="revTx" presStyleIdx="5" presStyleCnt="7">
        <dgm:presLayoutVars>
          <dgm:chMax val="0"/>
          <dgm:chPref val="0"/>
          <dgm:bulletEnabled val="1"/>
        </dgm:presLayoutVars>
      </dgm:prSet>
      <dgm:spPr/>
    </dgm:pt>
    <dgm:pt modelId="{838F57E5-9D47-40F4-B641-3995E28D6859}" type="pres">
      <dgm:prSet presAssocID="{D63A33CB-9E27-4D0B-A92E-632CBC376830}" presName="EmptyPlaceHolder" presStyleCnt="0"/>
      <dgm:spPr/>
    </dgm:pt>
    <dgm:pt modelId="{B583C388-6DEF-4BF9-B29F-3265190F06C9}" type="pres">
      <dgm:prSet presAssocID="{183A0727-2A10-46C7-B28D-B616DA29ABFA}" presName="space" presStyleCnt="0"/>
      <dgm:spPr/>
    </dgm:pt>
    <dgm:pt modelId="{8E10D978-D66C-4B94-A559-E76220D67572}" type="pres">
      <dgm:prSet presAssocID="{5A8D1B40-AFFB-4FC0-B3B2-379CD6A0957C}" presName="composite" presStyleCnt="0"/>
      <dgm:spPr/>
    </dgm:pt>
    <dgm:pt modelId="{372961A8-C542-4824-BD14-62E9783C4908}" type="pres">
      <dgm:prSet presAssocID="{5A8D1B40-AFFB-4FC0-B3B2-379CD6A0957C}" presName="L" presStyleLbl="solidFgAcc1" presStyleIdx="6" presStyleCnt="7">
        <dgm:presLayoutVars>
          <dgm:chMax val="0"/>
          <dgm:chPref val="0"/>
        </dgm:presLayoutVars>
      </dgm:prSet>
      <dgm:spPr/>
    </dgm:pt>
    <dgm:pt modelId="{9ADA939E-48FA-45FF-A2E6-DE3551E26C25}" type="pres">
      <dgm:prSet presAssocID="{5A8D1B40-AFFB-4FC0-B3B2-379CD6A0957C}" presName="parTx" presStyleLbl="alignNode1" presStyleIdx="6" presStyleCnt="7">
        <dgm:presLayoutVars>
          <dgm:chMax val="0"/>
          <dgm:chPref val="0"/>
          <dgm:bulletEnabled val="1"/>
        </dgm:presLayoutVars>
      </dgm:prSet>
      <dgm:spPr/>
    </dgm:pt>
    <dgm:pt modelId="{A89BD539-B8C0-4FC1-A2EC-A65D64EEB11D}" type="pres">
      <dgm:prSet presAssocID="{5A8D1B40-AFFB-4FC0-B3B2-379CD6A0957C}" presName="desTx" presStyleLbl="revTx" presStyleIdx="6" presStyleCnt="7">
        <dgm:presLayoutVars>
          <dgm:chMax val="0"/>
          <dgm:chPref val="0"/>
          <dgm:bulletEnabled val="1"/>
        </dgm:presLayoutVars>
      </dgm:prSet>
      <dgm:spPr/>
    </dgm:pt>
    <dgm:pt modelId="{16E84D21-CC18-4774-B7DA-A550023C06A1}" type="pres">
      <dgm:prSet presAssocID="{5A8D1B40-AFFB-4FC0-B3B2-379CD6A0957C}" presName="EmptyPlaceHolder" presStyleCnt="0"/>
      <dgm:spPr/>
    </dgm:pt>
  </dgm:ptLst>
  <dgm:cxnLst>
    <dgm:cxn modelId="{B1E6F011-61DD-4E0E-8BC0-517C090ABA95}" type="presOf" srcId="{2CB55EC1-5B53-4D17-90D7-243558958581}" destId="{9C70C829-A784-4839-B743-9A5FD4A3F610}" srcOrd="0" destOrd="0" presId="urn:microsoft.com/office/officeart/2016/7/layout/AccentHomeChevronProcess"/>
    <dgm:cxn modelId="{C20C1317-C5D2-43F7-ABE3-162CC9584496}" srcId="{B946A83D-B326-432C-A7B6-E7E5CA83C93F}" destId="{8763C2F7-A801-4D1B-949E-6E9455131508}" srcOrd="1" destOrd="0" parTransId="{67AAB3FA-7EA2-4F7A-B3CE-F0123E2C0897}" sibTransId="{093664AC-B664-456E-A822-977CB138438D}"/>
    <dgm:cxn modelId="{D172681D-2F0D-4605-9212-B3C72C6A19E8}" type="presOf" srcId="{7CE8B3A5-B906-410A-9302-1B771F07B046}" destId="{1B8D9E2C-B873-4910-8E4A-12825D3F3720}" srcOrd="0" destOrd="0" presId="urn:microsoft.com/office/officeart/2016/7/layout/AccentHomeChevronProcess"/>
    <dgm:cxn modelId="{864CCF1D-7C0F-417E-BE14-B9223C4339B4}" type="presOf" srcId="{6CE80180-B6B4-438B-938A-5BB66D6672C7}" destId="{6B9C97D7-2090-4F23-AE2D-586C36F2083A}" srcOrd="0" destOrd="0" presId="urn:microsoft.com/office/officeart/2016/7/layout/AccentHomeChevronProcess"/>
    <dgm:cxn modelId="{79497C2D-000F-4B32-A805-35B0E27BB398}" type="presOf" srcId="{D63A33CB-9E27-4D0B-A92E-632CBC376830}" destId="{A6331976-BD69-4127-B2E7-55EB575DD3BA}" srcOrd="0" destOrd="0" presId="urn:microsoft.com/office/officeart/2016/7/layout/AccentHomeChevronProcess"/>
    <dgm:cxn modelId="{780EB42F-0990-4CD1-9A6B-8E9120FA95B7}" type="presOf" srcId="{25580BD5-157C-4FA8-A883-9244D40AAAE7}" destId="{A89BD539-B8C0-4FC1-A2EC-A65D64EEB11D}" srcOrd="0" destOrd="0" presId="urn:microsoft.com/office/officeart/2016/7/layout/AccentHomeChevronProcess"/>
    <dgm:cxn modelId="{95ADE965-E4D7-4734-8F32-DE741C86C8BA}" srcId="{7CE8B3A5-B906-410A-9302-1B771F07B046}" destId="{6CE80180-B6B4-438B-938A-5BB66D6672C7}" srcOrd="0" destOrd="0" parTransId="{F4B5136F-9D77-4CCC-8A25-7D774C01B8E1}" sibTransId="{EA9634B8-E9EC-41DF-A7E8-466FEFDB8BA2}"/>
    <dgm:cxn modelId="{A1F94F46-2E5D-4BE0-9008-B22EB4C653E0}" type="presOf" srcId="{C564FB3E-D5CA-4B50-A5F5-3FF94C8F56F7}" destId="{F37C66FE-163C-4604-83CE-26C8E7995214}" srcOrd="0" destOrd="0" presId="urn:microsoft.com/office/officeart/2016/7/layout/AccentHomeChevronProcess"/>
    <dgm:cxn modelId="{50EF7866-D13D-4E8F-9F8B-165343C4C1F6}" srcId="{2CB55EC1-5B53-4D17-90D7-243558958581}" destId="{73E41D79-1738-4EFA-BE18-BD08C0ED93DC}" srcOrd="0" destOrd="0" parTransId="{80C33DB9-36F8-448F-8F89-D08B87A4ABF3}" sibTransId="{3F86F8FD-864A-459F-9A92-6EF27F6DCD01}"/>
    <dgm:cxn modelId="{F9F15168-062E-4D0E-99CF-333055AF1666}" type="presOf" srcId="{50E548E3-F2E9-4316-B95C-FC4A73CD0093}" destId="{C2306015-3062-4190-BD36-2083829AFCC5}" srcOrd="0" destOrd="0" presId="urn:microsoft.com/office/officeart/2016/7/layout/AccentHomeChevronProcess"/>
    <dgm:cxn modelId="{D397287A-29C7-4156-B157-D209FFF02FD1}" srcId="{10D2B20B-5EFF-4166-959E-4BF1DFE51764}" destId="{AB1B0DF0-3B0F-4EA0-A15C-029BE3253653}" srcOrd="2" destOrd="0" parTransId="{7CCC1CF2-B43C-4A91-9D11-854BD22F72A6}" sibTransId="{4CA844AE-F172-4961-90CB-7F4BF68D9F21}"/>
    <dgm:cxn modelId="{DC28FD7D-D28A-4CC3-B3FA-38B98C4E3516}" srcId="{D63A33CB-9E27-4D0B-A92E-632CBC376830}" destId="{C564FB3E-D5CA-4B50-A5F5-3FF94C8F56F7}" srcOrd="0" destOrd="0" parTransId="{B3F36F77-6407-4676-A995-8FED420F1485}" sibTransId="{8AA57F37-33B6-44AF-8221-15203962EF83}"/>
    <dgm:cxn modelId="{57F9E982-90E3-4F11-A483-CD22978066F9}" type="presOf" srcId="{D56F74CC-AFE5-4D8D-BE81-00BF1A44CCBE}" destId="{7D011BFC-105D-435E-91C8-52151E1B7736}" srcOrd="0" destOrd="0" presId="urn:microsoft.com/office/officeart/2016/7/layout/AccentHomeChevronProcess"/>
    <dgm:cxn modelId="{311EC88B-8A8A-485D-8C3F-41836EF22F81}" type="presOf" srcId="{9ED77693-E892-453B-8ED2-2B3E0A458A6B}" destId="{88B22A2F-F12F-4852-9F73-9C26CD418FF4}" srcOrd="0" destOrd="0" presId="urn:microsoft.com/office/officeart/2016/7/layout/AccentHomeChevronProcess"/>
    <dgm:cxn modelId="{A5D88196-D4D5-4626-A8A6-D2687A323DA5}" srcId="{10D2B20B-5EFF-4166-959E-4BF1DFE51764}" destId="{2CB55EC1-5B53-4D17-90D7-243558958581}" srcOrd="0" destOrd="0" parTransId="{368C8659-3131-4319-9E14-5EA185B6637A}" sibTransId="{B13966DC-0C13-415B-B825-0316082904FD}"/>
    <dgm:cxn modelId="{DAF5379C-FC7B-47DA-98A3-F717698425AB}" type="presOf" srcId="{73E41D79-1738-4EFA-BE18-BD08C0ED93DC}" destId="{478F19DA-601F-4AE2-A268-F0F6D59D6680}" srcOrd="0" destOrd="0" presId="urn:microsoft.com/office/officeart/2016/7/layout/AccentHomeChevronProcess"/>
    <dgm:cxn modelId="{A597ADA4-BB2C-480B-AE7F-3B9631A5F2B8}" srcId="{10D2B20B-5EFF-4166-959E-4BF1DFE51764}" destId="{7CE8B3A5-B906-410A-9302-1B771F07B046}" srcOrd="3" destOrd="0" parTransId="{02EE4C6D-D8A3-4041-802C-692A01CE929D}" sibTransId="{24A21103-4653-4503-81EF-E871FCFF3BAB}"/>
    <dgm:cxn modelId="{8EDEECA7-0B19-48A4-B3CA-CB7292931352}" type="presOf" srcId="{BA2D66FB-7B8F-4D23-A785-78382B7CADD3}" destId="{F02D1DE2-4069-462A-B820-06776DCD3B5C}" srcOrd="0" destOrd="1" presId="urn:microsoft.com/office/officeart/2016/7/layout/AccentHomeChevronProcess"/>
    <dgm:cxn modelId="{B722EEA9-A350-483D-839F-88C4634301DA}" srcId="{AB1B0DF0-3B0F-4EA0-A15C-029BE3253653}" destId="{61CF18BE-AAE3-4145-9351-8A56D31C425A}" srcOrd="0" destOrd="0" parTransId="{58198FA8-52B9-4EC7-9B37-13B457617083}" sibTransId="{BC1EAF36-8D22-4F86-8B30-AD5FEDA7522B}"/>
    <dgm:cxn modelId="{47F674B1-3A3F-4D3B-8215-6F58C76426BF}" srcId="{10D2B20B-5EFF-4166-959E-4BF1DFE51764}" destId="{50E548E3-F2E9-4316-B95C-FC4A73CD0093}" srcOrd="4" destOrd="0" parTransId="{5C4261F4-ED9B-422C-B8B9-1F692AAD18D9}" sibTransId="{44D8D9FB-AE95-40FE-A033-2507131ADDAE}"/>
    <dgm:cxn modelId="{3BAB06B4-965C-46C5-9248-8F2BD71E8BE3}" srcId="{10D2B20B-5EFF-4166-959E-4BF1DFE51764}" destId="{5A8D1B40-AFFB-4FC0-B3B2-379CD6A0957C}" srcOrd="6" destOrd="0" parTransId="{DDBEBDAE-79C3-4E00-BA4F-6818560EA461}" sibTransId="{045B7EED-3818-417C-8F84-466D32FCA162}"/>
    <dgm:cxn modelId="{046356B9-77BF-42C6-907F-EB2E1FB83903}" srcId="{AB1B0DF0-3B0F-4EA0-A15C-029BE3253653}" destId="{BA2D66FB-7B8F-4D23-A785-78382B7CADD3}" srcOrd="1" destOrd="0" parTransId="{335F72A3-6D7D-48AC-86C1-C6AF92B2C654}" sibTransId="{5082CBCC-E477-48E5-8F9A-7995D9DDCABD}"/>
    <dgm:cxn modelId="{95BF3CC9-87E7-488F-B946-3FAE305429A5}" srcId="{10D2B20B-5EFF-4166-959E-4BF1DFE51764}" destId="{D63A33CB-9E27-4D0B-A92E-632CBC376830}" srcOrd="5" destOrd="0" parTransId="{11A88205-4C7F-46B4-8B0B-BA2E391502DA}" sibTransId="{183A0727-2A10-46C7-B28D-B616DA29ABFA}"/>
    <dgm:cxn modelId="{959D83D2-15CB-4F75-9EC1-25C4BA5FE3C6}" srcId="{B946A83D-B326-432C-A7B6-E7E5CA83C93F}" destId="{9ED77693-E892-453B-8ED2-2B3E0A458A6B}" srcOrd="0" destOrd="0" parTransId="{C895F8D4-C378-4697-8C73-E28CCAD01C51}" sibTransId="{6FF82F6E-F16E-472C-B09C-87AEC5F76824}"/>
    <dgm:cxn modelId="{4FA368D4-B17D-450A-8F7F-33B5D5D59FDE}" type="presOf" srcId="{AB1B0DF0-3B0F-4EA0-A15C-029BE3253653}" destId="{F69E5E4E-83DF-4F23-91CF-118F24081B01}" srcOrd="0" destOrd="0" presId="urn:microsoft.com/office/officeart/2016/7/layout/AccentHomeChevronProcess"/>
    <dgm:cxn modelId="{545200DB-7AF8-487D-B2D5-58C5A164E0F1}" srcId="{5A8D1B40-AFFB-4FC0-B3B2-379CD6A0957C}" destId="{25580BD5-157C-4FA8-A883-9244D40AAAE7}" srcOrd="0" destOrd="0" parTransId="{748F9FD0-7744-4E4B-8754-514EB7089067}" sibTransId="{0245FC90-2C23-4760-B97A-3A9C2B47A6D3}"/>
    <dgm:cxn modelId="{F855BCDE-EA89-4120-946C-58B40EDFB4BD}" srcId="{10D2B20B-5EFF-4166-959E-4BF1DFE51764}" destId="{B946A83D-B326-432C-A7B6-E7E5CA83C93F}" srcOrd="1" destOrd="0" parTransId="{CA51B250-5894-46D3-ADC0-4D430A92AC72}" sibTransId="{B9ABC779-19A9-4CA1-9396-6787E4F2FABE}"/>
    <dgm:cxn modelId="{8A9984E0-F0DE-4607-8597-520E8ED9EC7C}" type="presOf" srcId="{8763C2F7-A801-4D1B-949E-6E9455131508}" destId="{88B22A2F-F12F-4852-9F73-9C26CD418FF4}" srcOrd="0" destOrd="1" presId="urn:microsoft.com/office/officeart/2016/7/layout/AccentHomeChevronProcess"/>
    <dgm:cxn modelId="{2E1D5DE2-6E65-4C47-A8FB-E34F76BE4A12}" type="presOf" srcId="{B946A83D-B326-432C-A7B6-E7E5CA83C93F}" destId="{8359FA37-E5E1-4AED-A25C-6076B2955FB0}" srcOrd="0" destOrd="0" presId="urn:microsoft.com/office/officeart/2016/7/layout/AccentHomeChevronProcess"/>
    <dgm:cxn modelId="{5791BCE3-148F-4C03-A919-CF8730306501}" srcId="{50E548E3-F2E9-4316-B95C-FC4A73CD0093}" destId="{D56F74CC-AFE5-4D8D-BE81-00BF1A44CCBE}" srcOrd="0" destOrd="0" parTransId="{FF7E18A4-5687-47BC-8495-F717ED1AB9EE}" sibTransId="{A4F61766-F854-4E68-A32F-4C30BA3F378A}"/>
    <dgm:cxn modelId="{C3AA7DE6-5B18-4660-B788-1684061B798D}" type="presOf" srcId="{61CF18BE-AAE3-4145-9351-8A56D31C425A}" destId="{F02D1DE2-4069-462A-B820-06776DCD3B5C}" srcOrd="0" destOrd="0" presId="urn:microsoft.com/office/officeart/2016/7/layout/AccentHomeChevronProcess"/>
    <dgm:cxn modelId="{F4E606EC-6598-4A14-AF07-D5A45310ACDA}" type="presOf" srcId="{5A8D1B40-AFFB-4FC0-B3B2-379CD6A0957C}" destId="{9ADA939E-48FA-45FF-A2E6-DE3551E26C25}" srcOrd="0" destOrd="0" presId="urn:microsoft.com/office/officeart/2016/7/layout/AccentHomeChevronProcess"/>
    <dgm:cxn modelId="{6B7A0CF0-36C2-4F22-8E1A-B1DE3D00257D}" type="presOf" srcId="{10D2B20B-5EFF-4166-959E-4BF1DFE51764}" destId="{95E4B819-FF8A-4C98-9DA3-ADFE7916DF49}" srcOrd="0" destOrd="0" presId="urn:microsoft.com/office/officeart/2016/7/layout/AccentHomeChevronProcess"/>
    <dgm:cxn modelId="{184FD27F-3D21-430A-A453-E11B609803E5}" type="presParOf" srcId="{95E4B819-FF8A-4C98-9DA3-ADFE7916DF49}" destId="{694D8C6A-0104-478B-B60C-59FEB125E493}" srcOrd="0" destOrd="0" presId="urn:microsoft.com/office/officeart/2016/7/layout/AccentHomeChevronProcess"/>
    <dgm:cxn modelId="{1A734DBB-F8C3-4AB1-B67D-39066BF551E3}" type="presParOf" srcId="{694D8C6A-0104-478B-B60C-59FEB125E493}" destId="{5F772685-1F85-4218-9E16-962F087766CC}" srcOrd="0" destOrd="0" presId="urn:microsoft.com/office/officeart/2016/7/layout/AccentHomeChevronProcess"/>
    <dgm:cxn modelId="{DD9FA139-E4A3-494E-B727-7A595977FF0A}" type="presParOf" srcId="{694D8C6A-0104-478B-B60C-59FEB125E493}" destId="{9C70C829-A784-4839-B743-9A5FD4A3F610}" srcOrd="1" destOrd="0" presId="urn:microsoft.com/office/officeart/2016/7/layout/AccentHomeChevronProcess"/>
    <dgm:cxn modelId="{541AA2AA-74E7-4036-8A07-6A73CADA9369}" type="presParOf" srcId="{694D8C6A-0104-478B-B60C-59FEB125E493}" destId="{478F19DA-601F-4AE2-A268-F0F6D59D6680}" srcOrd="2" destOrd="0" presId="urn:microsoft.com/office/officeart/2016/7/layout/AccentHomeChevronProcess"/>
    <dgm:cxn modelId="{CE033893-9052-4269-85F2-F64832E8DE9F}" type="presParOf" srcId="{694D8C6A-0104-478B-B60C-59FEB125E493}" destId="{9042C9B3-7F9E-4904-BB15-8CCD48DBF61A}" srcOrd="3" destOrd="0" presId="urn:microsoft.com/office/officeart/2016/7/layout/AccentHomeChevronProcess"/>
    <dgm:cxn modelId="{AC68CFB2-9060-4634-B46A-8BAB0825B582}" type="presParOf" srcId="{95E4B819-FF8A-4C98-9DA3-ADFE7916DF49}" destId="{7A7D80EB-6694-4E35-A381-52251C0542B4}" srcOrd="1" destOrd="0" presId="urn:microsoft.com/office/officeart/2016/7/layout/AccentHomeChevronProcess"/>
    <dgm:cxn modelId="{50EB429F-D6D6-4E7A-BE52-57B6D1A44BF4}" type="presParOf" srcId="{95E4B819-FF8A-4C98-9DA3-ADFE7916DF49}" destId="{00B98227-AA19-4E66-8B63-467B93B50B9E}" srcOrd="2" destOrd="0" presId="urn:microsoft.com/office/officeart/2016/7/layout/AccentHomeChevronProcess"/>
    <dgm:cxn modelId="{4E441A37-78EA-4333-8898-A758D922B7C6}" type="presParOf" srcId="{00B98227-AA19-4E66-8B63-467B93B50B9E}" destId="{7519AD08-1968-4F95-99AE-D17E2F7C690F}" srcOrd="0" destOrd="0" presId="urn:microsoft.com/office/officeart/2016/7/layout/AccentHomeChevronProcess"/>
    <dgm:cxn modelId="{219C1B10-09D5-473D-9CBE-A729E95072A0}" type="presParOf" srcId="{00B98227-AA19-4E66-8B63-467B93B50B9E}" destId="{8359FA37-E5E1-4AED-A25C-6076B2955FB0}" srcOrd="1" destOrd="0" presId="urn:microsoft.com/office/officeart/2016/7/layout/AccentHomeChevronProcess"/>
    <dgm:cxn modelId="{F2460319-BDA8-4739-AF26-A07B778CA52E}" type="presParOf" srcId="{00B98227-AA19-4E66-8B63-467B93B50B9E}" destId="{88B22A2F-F12F-4852-9F73-9C26CD418FF4}" srcOrd="2" destOrd="0" presId="urn:microsoft.com/office/officeart/2016/7/layout/AccentHomeChevronProcess"/>
    <dgm:cxn modelId="{C24E3921-C9AC-4AFD-9984-66ADEBA2B16F}" type="presParOf" srcId="{00B98227-AA19-4E66-8B63-467B93B50B9E}" destId="{A53778DD-A751-43A4-B30A-5F6526BCB74F}" srcOrd="3" destOrd="0" presId="urn:microsoft.com/office/officeart/2016/7/layout/AccentHomeChevronProcess"/>
    <dgm:cxn modelId="{21EDB2A3-39E5-4588-9971-9FC5AAC682CD}" type="presParOf" srcId="{95E4B819-FF8A-4C98-9DA3-ADFE7916DF49}" destId="{91F123A6-F1F4-4111-85F5-9B90283FFE6D}" srcOrd="3" destOrd="0" presId="urn:microsoft.com/office/officeart/2016/7/layout/AccentHomeChevronProcess"/>
    <dgm:cxn modelId="{E9B8AC1A-3F9C-48CF-8D18-A0FCD5DA5868}" type="presParOf" srcId="{95E4B819-FF8A-4C98-9DA3-ADFE7916DF49}" destId="{18594869-666C-46BE-89DF-3AC506CD7E8D}" srcOrd="4" destOrd="0" presId="urn:microsoft.com/office/officeart/2016/7/layout/AccentHomeChevronProcess"/>
    <dgm:cxn modelId="{2E0D674F-8DE2-43F8-BF00-5BBB1DC3272E}" type="presParOf" srcId="{18594869-666C-46BE-89DF-3AC506CD7E8D}" destId="{31A3F53B-CBBD-4B5D-937E-B4539A0955F6}" srcOrd="0" destOrd="0" presId="urn:microsoft.com/office/officeart/2016/7/layout/AccentHomeChevronProcess"/>
    <dgm:cxn modelId="{2D012C8F-4CB6-43C2-B824-1725E54A4E70}" type="presParOf" srcId="{18594869-666C-46BE-89DF-3AC506CD7E8D}" destId="{F69E5E4E-83DF-4F23-91CF-118F24081B01}" srcOrd="1" destOrd="0" presId="urn:microsoft.com/office/officeart/2016/7/layout/AccentHomeChevronProcess"/>
    <dgm:cxn modelId="{29E1FCB9-9C79-4267-BABB-EDD99F9CB09B}" type="presParOf" srcId="{18594869-666C-46BE-89DF-3AC506CD7E8D}" destId="{F02D1DE2-4069-462A-B820-06776DCD3B5C}" srcOrd="2" destOrd="0" presId="urn:microsoft.com/office/officeart/2016/7/layout/AccentHomeChevronProcess"/>
    <dgm:cxn modelId="{F452ABBF-8C9B-47A7-A277-6F70B76B80C6}" type="presParOf" srcId="{18594869-666C-46BE-89DF-3AC506CD7E8D}" destId="{D45DF0B7-8163-4875-93E6-81E8B1E89A67}" srcOrd="3" destOrd="0" presId="urn:microsoft.com/office/officeart/2016/7/layout/AccentHomeChevronProcess"/>
    <dgm:cxn modelId="{A04EE0D3-D203-4ABD-A5E7-9C9EDCA1FB73}" type="presParOf" srcId="{95E4B819-FF8A-4C98-9DA3-ADFE7916DF49}" destId="{95DCD0B4-4C6A-4777-B023-B5C8D6DD316C}" srcOrd="5" destOrd="0" presId="urn:microsoft.com/office/officeart/2016/7/layout/AccentHomeChevronProcess"/>
    <dgm:cxn modelId="{BD7F7BAF-EEDB-466B-B338-F7F138A652A8}" type="presParOf" srcId="{95E4B819-FF8A-4C98-9DA3-ADFE7916DF49}" destId="{F2DBEA2A-93B1-435F-A976-950D4480D9CA}" srcOrd="6" destOrd="0" presId="urn:microsoft.com/office/officeart/2016/7/layout/AccentHomeChevronProcess"/>
    <dgm:cxn modelId="{4FCD6CA2-5677-4F61-8D7A-483BA10305EA}" type="presParOf" srcId="{F2DBEA2A-93B1-435F-A976-950D4480D9CA}" destId="{8DC6691B-B995-4379-AD9E-803484E3BD6D}" srcOrd="0" destOrd="0" presId="urn:microsoft.com/office/officeart/2016/7/layout/AccentHomeChevronProcess"/>
    <dgm:cxn modelId="{7FF62DF0-B32B-4EFA-B371-7B9C4734D44E}" type="presParOf" srcId="{F2DBEA2A-93B1-435F-A976-950D4480D9CA}" destId="{1B8D9E2C-B873-4910-8E4A-12825D3F3720}" srcOrd="1" destOrd="0" presId="urn:microsoft.com/office/officeart/2016/7/layout/AccentHomeChevronProcess"/>
    <dgm:cxn modelId="{ED719B33-A952-4532-817A-259DAA7C21BE}" type="presParOf" srcId="{F2DBEA2A-93B1-435F-A976-950D4480D9CA}" destId="{6B9C97D7-2090-4F23-AE2D-586C36F2083A}" srcOrd="2" destOrd="0" presId="urn:microsoft.com/office/officeart/2016/7/layout/AccentHomeChevronProcess"/>
    <dgm:cxn modelId="{EDC8B429-EE9F-4F07-A67F-AE748D2B3740}" type="presParOf" srcId="{F2DBEA2A-93B1-435F-A976-950D4480D9CA}" destId="{E9BE2275-0C23-49F8-9FF3-92476911D6D4}" srcOrd="3" destOrd="0" presId="urn:microsoft.com/office/officeart/2016/7/layout/AccentHomeChevronProcess"/>
    <dgm:cxn modelId="{12918AC7-47F8-43BE-B2C1-DF10736EBBB8}" type="presParOf" srcId="{95E4B819-FF8A-4C98-9DA3-ADFE7916DF49}" destId="{A27E89CD-E7FF-467F-9999-049B290228C8}" srcOrd="7" destOrd="0" presId="urn:microsoft.com/office/officeart/2016/7/layout/AccentHomeChevronProcess"/>
    <dgm:cxn modelId="{97FFA49B-B540-4EDB-A5F3-925B3986A6AD}" type="presParOf" srcId="{95E4B819-FF8A-4C98-9DA3-ADFE7916DF49}" destId="{67301B00-AC4C-4AC5-88A4-84D81E628A7E}" srcOrd="8" destOrd="0" presId="urn:microsoft.com/office/officeart/2016/7/layout/AccentHomeChevronProcess"/>
    <dgm:cxn modelId="{6F022C8A-999C-4FD6-A4B7-08B5C7E3C5FE}" type="presParOf" srcId="{67301B00-AC4C-4AC5-88A4-84D81E628A7E}" destId="{B544D1E2-C364-4E91-BBCD-C4FFE6E76986}" srcOrd="0" destOrd="0" presId="urn:microsoft.com/office/officeart/2016/7/layout/AccentHomeChevronProcess"/>
    <dgm:cxn modelId="{FEDE956E-3F01-4985-B0DB-A4D1BF19BADB}" type="presParOf" srcId="{67301B00-AC4C-4AC5-88A4-84D81E628A7E}" destId="{C2306015-3062-4190-BD36-2083829AFCC5}" srcOrd="1" destOrd="0" presId="urn:microsoft.com/office/officeart/2016/7/layout/AccentHomeChevronProcess"/>
    <dgm:cxn modelId="{E955986C-60AC-44DD-B5D9-B39D2768E285}" type="presParOf" srcId="{67301B00-AC4C-4AC5-88A4-84D81E628A7E}" destId="{7D011BFC-105D-435E-91C8-52151E1B7736}" srcOrd="2" destOrd="0" presId="urn:microsoft.com/office/officeart/2016/7/layout/AccentHomeChevronProcess"/>
    <dgm:cxn modelId="{A29E3520-004B-40EC-87C7-26C535DCCE7C}" type="presParOf" srcId="{67301B00-AC4C-4AC5-88A4-84D81E628A7E}" destId="{BDD6B2AA-D5E0-4FA9-8D33-F5BEB294F4BC}" srcOrd="3" destOrd="0" presId="urn:microsoft.com/office/officeart/2016/7/layout/AccentHomeChevronProcess"/>
    <dgm:cxn modelId="{DBC44A1C-DF18-4DBA-89C2-A8B30B52E0FC}" type="presParOf" srcId="{95E4B819-FF8A-4C98-9DA3-ADFE7916DF49}" destId="{48C70129-2EF8-4B72-9C78-8041B2865BDD}" srcOrd="9" destOrd="0" presId="urn:microsoft.com/office/officeart/2016/7/layout/AccentHomeChevronProcess"/>
    <dgm:cxn modelId="{AC63CF07-AE5E-4D3A-A280-BC1128ED815C}" type="presParOf" srcId="{95E4B819-FF8A-4C98-9DA3-ADFE7916DF49}" destId="{AA0AB217-C63E-4AF2-A239-DE4C012C5C2D}" srcOrd="10" destOrd="0" presId="urn:microsoft.com/office/officeart/2016/7/layout/AccentHomeChevronProcess"/>
    <dgm:cxn modelId="{B39959DF-4CEB-4A48-BEE6-EE071D151A45}" type="presParOf" srcId="{AA0AB217-C63E-4AF2-A239-DE4C012C5C2D}" destId="{19A225A3-5DB6-48C1-B720-B9938ECAD190}" srcOrd="0" destOrd="0" presId="urn:microsoft.com/office/officeart/2016/7/layout/AccentHomeChevronProcess"/>
    <dgm:cxn modelId="{83E2FE2A-0990-4D5F-A0A0-3A4951A9427A}" type="presParOf" srcId="{AA0AB217-C63E-4AF2-A239-DE4C012C5C2D}" destId="{A6331976-BD69-4127-B2E7-55EB575DD3BA}" srcOrd="1" destOrd="0" presId="urn:microsoft.com/office/officeart/2016/7/layout/AccentHomeChevronProcess"/>
    <dgm:cxn modelId="{D389BBB4-796D-4110-8256-AEDB9D29EF04}" type="presParOf" srcId="{AA0AB217-C63E-4AF2-A239-DE4C012C5C2D}" destId="{F37C66FE-163C-4604-83CE-26C8E7995214}" srcOrd="2" destOrd="0" presId="urn:microsoft.com/office/officeart/2016/7/layout/AccentHomeChevronProcess"/>
    <dgm:cxn modelId="{7DCB412C-105A-4053-B84F-9F9DBABAF58E}" type="presParOf" srcId="{AA0AB217-C63E-4AF2-A239-DE4C012C5C2D}" destId="{838F57E5-9D47-40F4-B641-3995E28D6859}" srcOrd="3" destOrd="0" presId="urn:microsoft.com/office/officeart/2016/7/layout/AccentHomeChevronProcess"/>
    <dgm:cxn modelId="{E569C909-8093-4EBA-AF85-363E35526CA2}" type="presParOf" srcId="{95E4B819-FF8A-4C98-9DA3-ADFE7916DF49}" destId="{B583C388-6DEF-4BF9-B29F-3265190F06C9}" srcOrd="11" destOrd="0" presId="urn:microsoft.com/office/officeart/2016/7/layout/AccentHomeChevronProcess"/>
    <dgm:cxn modelId="{59FE243F-B3DB-4570-91EF-EF456794666C}" type="presParOf" srcId="{95E4B819-FF8A-4C98-9DA3-ADFE7916DF49}" destId="{8E10D978-D66C-4B94-A559-E76220D67572}" srcOrd="12" destOrd="0" presId="urn:microsoft.com/office/officeart/2016/7/layout/AccentHomeChevronProcess"/>
    <dgm:cxn modelId="{32E8F512-EF00-4178-94A7-98A0A5006EA8}" type="presParOf" srcId="{8E10D978-D66C-4B94-A559-E76220D67572}" destId="{372961A8-C542-4824-BD14-62E9783C4908}" srcOrd="0" destOrd="0" presId="urn:microsoft.com/office/officeart/2016/7/layout/AccentHomeChevronProcess"/>
    <dgm:cxn modelId="{BB8EFA76-E288-4186-AD19-2C00497622C2}" type="presParOf" srcId="{8E10D978-D66C-4B94-A559-E76220D67572}" destId="{9ADA939E-48FA-45FF-A2E6-DE3551E26C25}" srcOrd="1" destOrd="0" presId="urn:microsoft.com/office/officeart/2016/7/layout/AccentHomeChevronProcess"/>
    <dgm:cxn modelId="{C869B2ED-3AD3-42DA-B3BF-7DD1A8410BFF}" type="presParOf" srcId="{8E10D978-D66C-4B94-A559-E76220D67572}" destId="{A89BD539-B8C0-4FC1-A2EC-A65D64EEB11D}" srcOrd="2" destOrd="0" presId="urn:microsoft.com/office/officeart/2016/7/layout/AccentHomeChevronProcess"/>
    <dgm:cxn modelId="{F7DDE49E-CCA2-4530-9BBF-505B2934656B}" type="presParOf" srcId="{8E10D978-D66C-4B94-A559-E76220D67572}" destId="{16E84D21-CC18-4774-B7DA-A550023C06A1}"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B99A0-3D57-49AA-B387-64D369F938A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DD9CCF-B956-4A67-BE87-4756816B684A}">
      <dgm:prSet/>
      <dgm:spPr/>
      <dgm:t>
        <a:bodyPr/>
        <a:lstStyle/>
        <a:p>
          <a:r>
            <a:rPr lang="en-US"/>
            <a:t>Roll Call &amp; Greetings</a:t>
          </a:r>
        </a:p>
      </dgm:t>
    </dgm:pt>
    <dgm:pt modelId="{2F029FC9-3F9E-46D0-8007-5A2077F36DA7}" type="parTrans" cxnId="{F9A71C75-5A56-47C9-B128-8BFADFFEDE25}">
      <dgm:prSet/>
      <dgm:spPr/>
      <dgm:t>
        <a:bodyPr/>
        <a:lstStyle/>
        <a:p>
          <a:endParaRPr lang="en-US"/>
        </a:p>
      </dgm:t>
    </dgm:pt>
    <dgm:pt modelId="{0DB09B99-C701-4D80-9EA9-AC515A983056}" type="sibTrans" cxnId="{F9A71C75-5A56-47C9-B128-8BFADFFEDE25}">
      <dgm:prSet/>
      <dgm:spPr/>
      <dgm:t>
        <a:bodyPr/>
        <a:lstStyle/>
        <a:p>
          <a:endParaRPr lang="en-US"/>
        </a:p>
      </dgm:t>
    </dgm:pt>
    <dgm:pt modelId="{3C44DBB6-A288-4F5A-B000-0A5E5B51B7CF}">
      <dgm:prSet/>
      <dgm:spPr/>
      <dgm:t>
        <a:bodyPr/>
        <a:lstStyle/>
        <a:p>
          <a:r>
            <a:rPr lang="en-US" dirty="0"/>
            <a:t>Approval of April 28, 2023 Minutes</a:t>
          </a:r>
        </a:p>
      </dgm:t>
    </dgm:pt>
    <dgm:pt modelId="{0A1791D4-CC10-4AC6-967D-D42CB736284B}" type="parTrans" cxnId="{0E59F463-A8D3-4EC4-AAE1-6371CADDB589}">
      <dgm:prSet/>
      <dgm:spPr/>
      <dgm:t>
        <a:bodyPr/>
        <a:lstStyle/>
        <a:p>
          <a:endParaRPr lang="en-US"/>
        </a:p>
      </dgm:t>
    </dgm:pt>
    <dgm:pt modelId="{A794D37E-2704-46F7-998E-ED77B052EAF4}" type="sibTrans" cxnId="{0E59F463-A8D3-4EC4-AAE1-6371CADDB589}">
      <dgm:prSet/>
      <dgm:spPr/>
      <dgm:t>
        <a:bodyPr/>
        <a:lstStyle/>
        <a:p>
          <a:endParaRPr lang="en-US"/>
        </a:p>
      </dgm:t>
    </dgm:pt>
    <dgm:pt modelId="{719ED3E7-462D-449B-9339-29BC32C4A248}" type="pres">
      <dgm:prSet presAssocID="{CE1B99A0-3D57-49AA-B387-64D369F938AC}" presName="hierChild1" presStyleCnt="0">
        <dgm:presLayoutVars>
          <dgm:chPref val="1"/>
          <dgm:dir/>
          <dgm:animOne val="branch"/>
          <dgm:animLvl val="lvl"/>
          <dgm:resizeHandles/>
        </dgm:presLayoutVars>
      </dgm:prSet>
      <dgm:spPr/>
    </dgm:pt>
    <dgm:pt modelId="{E2F885F6-7A04-48A9-A77E-E0292B5C07A4}" type="pres">
      <dgm:prSet presAssocID="{32DD9CCF-B956-4A67-BE87-4756816B684A}" presName="hierRoot1" presStyleCnt="0"/>
      <dgm:spPr/>
    </dgm:pt>
    <dgm:pt modelId="{62F60FA0-EDB6-4A79-9752-B68ADEFE7E07}" type="pres">
      <dgm:prSet presAssocID="{32DD9CCF-B956-4A67-BE87-4756816B684A}" presName="composite" presStyleCnt="0"/>
      <dgm:spPr/>
    </dgm:pt>
    <dgm:pt modelId="{9969C399-FF98-4324-8841-5277DC0816F9}" type="pres">
      <dgm:prSet presAssocID="{32DD9CCF-B956-4A67-BE87-4756816B684A}" presName="background" presStyleLbl="node0" presStyleIdx="0" presStyleCnt="2"/>
      <dgm:spPr/>
    </dgm:pt>
    <dgm:pt modelId="{D798CF97-20D3-4E47-8BF7-82377D27A0A0}" type="pres">
      <dgm:prSet presAssocID="{32DD9CCF-B956-4A67-BE87-4756816B684A}" presName="text" presStyleLbl="fgAcc0" presStyleIdx="0" presStyleCnt="2" custLinFactNeighborX="-28" custLinFactNeighborY="-1582">
        <dgm:presLayoutVars>
          <dgm:chPref val="3"/>
        </dgm:presLayoutVars>
      </dgm:prSet>
      <dgm:spPr/>
    </dgm:pt>
    <dgm:pt modelId="{DE9FD75F-8842-49A4-9F44-028F30E415B6}" type="pres">
      <dgm:prSet presAssocID="{32DD9CCF-B956-4A67-BE87-4756816B684A}" presName="hierChild2" presStyleCnt="0"/>
      <dgm:spPr/>
    </dgm:pt>
    <dgm:pt modelId="{036AC2A0-381F-45A0-B267-DE610098706A}" type="pres">
      <dgm:prSet presAssocID="{3C44DBB6-A288-4F5A-B000-0A5E5B51B7CF}" presName="hierRoot1" presStyleCnt="0"/>
      <dgm:spPr/>
    </dgm:pt>
    <dgm:pt modelId="{598E3FFB-CAC0-47C9-A6E1-1640EF376E5E}" type="pres">
      <dgm:prSet presAssocID="{3C44DBB6-A288-4F5A-B000-0A5E5B51B7CF}" presName="composite" presStyleCnt="0"/>
      <dgm:spPr/>
    </dgm:pt>
    <dgm:pt modelId="{BA747B87-FBCE-4B62-B0CE-08A667F60BE5}" type="pres">
      <dgm:prSet presAssocID="{3C44DBB6-A288-4F5A-B000-0A5E5B51B7CF}" presName="background" presStyleLbl="node0" presStyleIdx="1" presStyleCnt="2"/>
      <dgm:spPr/>
    </dgm:pt>
    <dgm:pt modelId="{0EAFB0FA-8BF2-4900-A9ED-39236A503116}" type="pres">
      <dgm:prSet presAssocID="{3C44DBB6-A288-4F5A-B000-0A5E5B51B7CF}" presName="text" presStyleLbl="fgAcc0" presStyleIdx="1" presStyleCnt="2">
        <dgm:presLayoutVars>
          <dgm:chPref val="3"/>
        </dgm:presLayoutVars>
      </dgm:prSet>
      <dgm:spPr/>
    </dgm:pt>
    <dgm:pt modelId="{5F4CB231-4991-42C8-9091-4EFF756A6CE7}" type="pres">
      <dgm:prSet presAssocID="{3C44DBB6-A288-4F5A-B000-0A5E5B51B7CF}" presName="hierChild2" presStyleCnt="0"/>
      <dgm:spPr/>
    </dgm:pt>
  </dgm:ptLst>
  <dgm:cxnLst>
    <dgm:cxn modelId="{0E59F463-A8D3-4EC4-AAE1-6371CADDB589}" srcId="{CE1B99A0-3D57-49AA-B387-64D369F938AC}" destId="{3C44DBB6-A288-4F5A-B000-0A5E5B51B7CF}" srcOrd="1" destOrd="0" parTransId="{0A1791D4-CC10-4AC6-967D-D42CB736284B}" sibTransId="{A794D37E-2704-46F7-998E-ED77B052EAF4}"/>
    <dgm:cxn modelId="{F9A71C75-5A56-47C9-B128-8BFADFFEDE25}" srcId="{CE1B99A0-3D57-49AA-B387-64D369F938AC}" destId="{32DD9CCF-B956-4A67-BE87-4756816B684A}" srcOrd="0" destOrd="0" parTransId="{2F029FC9-3F9E-46D0-8007-5A2077F36DA7}" sibTransId="{0DB09B99-C701-4D80-9EA9-AC515A983056}"/>
    <dgm:cxn modelId="{C2C5975A-C811-4D00-9869-348C9B1FA31D}" type="presOf" srcId="{CE1B99A0-3D57-49AA-B387-64D369F938AC}" destId="{719ED3E7-462D-449B-9339-29BC32C4A248}" srcOrd="0" destOrd="0" presId="urn:microsoft.com/office/officeart/2005/8/layout/hierarchy1"/>
    <dgm:cxn modelId="{0411AF86-66BD-4890-B8C9-F5F6657959EF}" type="presOf" srcId="{32DD9CCF-B956-4A67-BE87-4756816B684A}" destId="{D798CF97-20D3-4E47-8BF7-82377D27A0A0}" srcOrd="0" destOrd="0" presId="urn:microsoft.com/office/officeart/2005/8/layout/hierarchy1"/>
    <dgm:cxn modelId="{8FCF63A0-CD2E-4D85-B605-3994F2292E01}" type="presOf" srcId="{3C44DBB6-A288-4F5A-B000-0A5E5B51B7CF}" destId="{0EAFB0FA-8BF2-4900-A9ED-39236A503116}" srcOrd="0" destOrd="0" presId="urn:microsoft.com/office/officeart/2005/8/layout/hierarchy1"/>
    <dgm:cxn modelId="{A6A0F42C-A421-4EE2-8BA9-1CF8B483A93A}" type="presParOf" srcId="{719ED3E7-462D-449B-9339-29BC32C4A248}" destId="{E2F885F6-7A04-48A9-A77E-E0292B5C07A4}" srcOrd="0" destOrd="0" presId="urn:microsoft.com/office/officeart/2005/8/layout/hierarchy1"/>
    <dgm:cxn modelId="{5358357A-94A6-40C1-9E35-5BAD284515E0}" type="presParOf" srcId="{E2F885F6-7A04-48A9-A77E-E0292B5C07A4}" destId="{62F60FA0-EDB6-4A79-9752-B68ADEFE7E07}" srcOrd="0" destOrd="0" presId="urn:microsoft.com/office/officeart/2005/8/layout/hierarchy1"/>
    <dgm:cxn modelId="{C9B9A721-C51B-49C5-92AA-2C063888997E}" type="presParOf" srcId="{62F60FA0-EDB6-4A79-9752-B68ADEFE7E07}" destId="{9969C399-FF98-4324-8841-5277DC0816F9}" srcOrd="0" destOrd="0" presId="urn:microsoft.com/office/officeart/2005/8/layout/hierarchy1"/>
    <dgm:cxn modelId="{A5C3193D-B9B4-4908-914A-A6F70A77F875}" type="presParOf" srcId="{62F60FA0-EDB6-4A79-9752-B68ADEFE7E07}" destId="{D798CF97-20D3-4E47-8BF7-82377D27A0A0}" srcOrd="1" destOrd="0" presId="urn:microsoft.com/office/officeart/2005/8/layout/hierarchy1"/>
    <dgm:cxn modelId="{0B93FC0B-650F-4ACF-8800-18B35E0947A9}" type="presParOf" srcId="{E2F885F6-7A04-48A9-A77E-E0292B5C07A4}" destId="{DE9FD75F-8842-49A4-9F44-028F30E415B6}" srcOrd="1" destOrd="0" presId="urn:microsoft.com/office/officeart/2005/8/layout/hierarchy1"/>
    <dgm:cxn modelId="{B087BA6A-D41D-4397-BB30-9C0A3029610A}" type="presParOf" srcId="{719ED3E7-462D-449B-9339-29BC32C4A248}" destId="{036AC2A0-381F-45A0-B267-DE610098706A}" srcOrd="1" destOrd="0" presId="urn:microsoft.com/office/officeart/2005/8/layout/hierarchy1"/>
    <dgm:cxn modelId="{2C89FDD6-05BE-4E7D-86F9-C2871B1AD1D5}" type="presParOf" srcId="{036AC2A0-381F-45A0-B267-DE610098706A}" destId="{598E3FFB-CAC0-47C9-A6E1-1640EF376E5E}" srcOrd="0" destOrd="0" presId="urn:microsoft.com/office/officeart/2005/8/layout/hierarchy1"/>
    <dgm:cxn modelId="{94F3AD87-880C-4BEA-BF94-1E34E6CA38C0}" type="presParOf" srcId="{598E3FFB-CAC0-47C9-A6E1-1640EF376E5E}" destId="{BA747B87-FBCE-4B62-B0CE-08A667F60BE5}" srcOrd="0" destOrd="0" presId="urn:microsoft.com/office/officeart/2005/8/layout/hierarchy1"/>
    <dgm:cxn modelId="{D30162D1-3C09-41BA-BDCB-683E6FC82317}" type="presParOf" srcId="{598E3FFB-CAC0-47C9-A6E1-1640EF376E5E}" destId="{0EAFB0FA-8BF2-4900-A9ED-39236A503116}" srcOrd="1" destOrd="0" presId="urn:microsoft.com/office/officeart/2005/8/layout/hierarchy1"/>
    <dgm:cxn modelId="{E17C5195-7112-43F9-981F-4342AE884245}" type="presParOf" srcId="{036AC2A0-381F-45A0-B267-DE610098706A}" destId="{5F4CB231-4991-42C8-9091-4EFF756A6CE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52E97-BDF7-4DAB-9C97-D5A820A1FB79}"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1ED2B14A-70BA-4D3A-AE5D-19CE16CB9DDD}">
      <dgm:prSet>
        <dgm:style>
          <a:lnRef idx="1">
            <a:schemeClr val="accent1"/>
          </a:lnRef>
          <a:fillRef idx="2">
            <a:schemeClr val="accent1"/>
          </a:fillRef>
          <a:effectRef idx="1">
            <a:schemeClr val="accent1"/>
          </a:effectRef>
          <a:fontRef idx="minor">
            <a:schemeClr val="dk1"/>
          </a:fontRef>
        </dgm:style>
      </dgm:prSet>
      <dgm:spPr>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a:t>First awarded in 1977, Omicron Sigma is the ASCLS President’s Honor Roll for Outstanding Service.  </a:t>
          </a:r>
        </a:p>
      </dgm:t>
    </dgm:pt>
    <dgm:pt modelId="{07156C86-6A55-43CB-9397-DAA5F0951674}" type="parTrans" cxnId="{9231E73B-B5F3-4285-8416-3DD1822508A5}">
      <dgm:prSet/>
      <dgm:spPr/>
      <dgm:t>
        <a:bodyPr/>
        <a:lstStyle/>
        <a:p>
          <a:endParaRPr lang="en-US" b="1"/>
        </a:p>
      </dgm:t>
    </dgm:pt>
    <dgm:pt modelId="{54EF8297-6015-4E1B-92FB-87F642210669}" type="sibTrans" cxnId="{9231E73B-B5F3-4285-8416-3DD1822508A5}">
      <dgm:prSet/>
      <dgm:spPr/>
      <dgm:t>
        <a:bodyPr/>
        <a:lstStyle/>
        <a:p>
          <a:endParaRPr lang="en-US" b="1"/>
        </a:p>
      </dgm:t>
    </dgm:pt>
    <dgm:pt modelId="{A53643A1-4A4E-4988-843D-514EA5B98746}">
      <dgm:prSet/>
      <dgm:spPr>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a:solidFill>
                <a:schemeClr val="tx1"/>
              </a:solidFill>
            </a:rPr>
            <a:t>Recognition is at three levels: National, Regional and Constituent Society (State)</a:t>
          </a:r>
        </a:p>
        <a:p>
          <a:pPr algn="ctr"/>
          <a:r>
            <a:rPr lang="en-US" b="1" dirty="0">
              <a:solidFill>
                <a:schemeClr val="tx1"/>
              </a:solidFill>
            </a:rPr>
            <a:t>for dedicated members who volunteer their personal resources, time and energy to the ASCLS. </a:t>
          </a:r>
        </a:p>
      </dgm:t>
    </dgm:pt>
    <dgm:pt modelId="{D7FAF3A0-A78D-4FDE-AA27-99E3BAF47FE2}" type="parTrans" cxnId="{5FCE6C57-9565-4DA4-8591-D0A9D31DFC79}">
      <dgm:prSet/>
      <dgm:spPr/>
      <dgm:t>
        <a:bodyPr/>
        <a:lstStyle/>
        <a:p>
          <a:endParaRPr lang="en-US" b="1"/>
        </a:p>
      </dgm:t>
    </dgm:pt>
    <dgm:pt modelId="{FD6173AD-A5BB-4CFA-A468-5E219B0FA773}" type="sibTrans" cxnId="{5FCE6C57-9565-4DA4-8591-D0A9D31DFC79}">
      <dgm:prSet/>
      <dgm:spPr/>
      <dgm:t>
        <a:bodyPr/>
        <a:lstStyle/>
        <a:p>
          <a:endParaRPr lang="en-US" b="1"/>
        </a:p>
      </dgm:t>
    </dgm:pt>
    <dgm:pt modelId="{D77E0658-32EC-4905-AF5F-B371A04D2636}">
      <dgm:prSe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a:solidFill>
                <a:schemeClr val="tx1"/>
              </a:solidFill>
            </a:rPr>
            <a:t>On behalf of ASLCS I would like to recognize the following individuals as recipients of the Omicron Sigma award for their significant contributions to ASCLS </a:t>
          </a:r>
        </a:p>
        <a:p>
          <a:r>
            <a:rPr lang="en-US" b="1" dirty="0">
              <a:solidFill>
                <a:schemeClr val="tx1"/>
              </a:solidFill>
            </a:rPr>
            <a:t>ASCLS relies on dedicated volunteers such as you to move the profession forward.  </a:t>
          </a:r>
        </a:p>
        <a:p>
          <a:r>
            <a:rPr lang="en-US" b="1" dirty="0">
              <a:solidFill>
                <a:schemeClr val="tx1"/>
              </a:solidFill>
            </a:rPr>
            <a:t>Thank you so much for your contributions to our professional organization!</a:t>
          </a:r>
        </a:p>
      </dgm:t>
    </dgm:pt>
    <dgm:pt modelId="{474CAC51-B54F-45BD-B585-9C6D2DD0A619}" type="parTrans" cxnId="{93DE8385-ECB9-484B-9D0C-54DEE97E2237}">
      <dgm:prSet/>
      <dgm:spPr/>
      <dgm:t>
        <a:bodyPr/>
        <a:lstStyle/>
        <a:p>
          <a:endParaRPr lang="en-US" b="1"/>
        </a:p>
      </dgm:t>
    </dgm:pt>
    <dgm:pt modelId="{4B450690-0536-4A96-A8EC-1C20C0ADBA4D}" type="sibTrans" cxnId="{93DE8385-ECB9-484B-9D0C-54DEE97E2237}">
      <dgm:prSet/>
      <dgm:spPr/>
      <dgm:t>
        <a:bodyPr/>
        <a:lstStyle/>
        <a:p>
          <a:endParaRPr lang="en-US" b="1"/>
        </a:p>
      </dgm:t>
    </dgm:pt>
    <dgm:pt modelId="{9D929161-179A-4EDA-B661-02D2B3338F98}" type="pres">
      <dgm:prSet presAssocID="{9C552E97-BDF7-4DAB-9C97-D5A820A1FB79}" presName="linear" presStyleCnt="0">
        <dgm:presLayoutVars>
          <dgm:animLvl val="lvl"/>
          <dgm:resizeHandles val="exact"/>
        </dgm:presLayoutVars>
      </dgm:prSet>
      <dgm:spPr/>
    </dgm:pt>
    <dgm:pt modelId="{1545EEE4-5E00-4238-83B6-1C52F8BB08AF}" type="pres">
      <dgm:prSet presAssocID="{1ED2B14A-70BA-4D3A-AE5D-19CE16CB9DDD}" presName="parentText" presStyleLbl="node1" presStyleIdx="0" presStyleCnt="3" custScaleY="88807" custLinFactY="-47" custLinFactNeighborX="679" custLinFactNeighborY="-100000">
        <dgm:presLayoutVars>
          <dgm:chMax val="0"/>
          <dgm:bulletEnabled val="1"/>
        </dgm:presLayoutVars>
      </dgm:prSet>
      <dgm:spPr/>
    </dgm:pt>
    <dgm:pt modelId="{D47294DF-D5E0-44BA-AA1B-789040470A31}" type="pres">
      <dgm:prSet presAssocID="{54EF8297-6015-4E1B-92FB-87F642210669}" presName="spacer" presStyleCnt="0"/>
      <dgm:spPr/>
    </dgm:pt>
    <dgm:pt modelId="{11FE6049-3529-49A5-9708-D4C28B6E84FE}" type="pres">
      <dgm:prSet presAssocID="{A53643A1-4A4E-4988-843D-514EA5B98746}" presName="parentText" presStyleLbl="node1" presStyleIdx="1" presStyleCnt="3" custLinFactY="491" custLinFactNeighborX="679" custLinFactNeighborY="100000">
        <dgm:presLayoutVars>
          <dgm:chMax val="0"/>
          <dgm:bulletEnabled val="1"/>
        </dgm:presLayoutVars>
      </dgm:prSet>
      <dgm:spPr/>
    </dgm:pt>
    <dgm:pt modelId="{2F0B3548-F124-4256-8EC1-75D0E6D96BE0}" type="pres">
      <dgm:prSet presAssocID="{FD6173AD-A5BB-4CFA-A468-5E219B0FA773}" presName="spacer" presStyleCnt="0"/>
      <dgm:spPr/>
    </dgm:pt>
    <dgm:pt modelId="{15D684CB-52F7-411E-B1D3-81F3D27E7900}" type="pres">
      <dgm:prSet presAssocID="{D77E0658-32EC-4905-AF5F-B371A04D2636}" presName="parentText" presStyleLbl="node1" presStyleIdx="2" presStyleCnt="3" custLinFactY="10316" custLinFactNeighborX="-334" custLinFactNeighborY="100000">
        <dgm:presLayoutVars>
          <dgm:chMax val="0"/>
          <dgm:bulletEnabled val="1"/>
        </dgm:presLayoutVars>
      </dgm:prSet>
      <dgm:spPr/>
    </dgm:pt>
  </dgm:ptLst>
  <dgm:cxnLst>
    <dgm:cxn modelId="{028B7033-5482-46CE-87AF-EF3C44455847}" type="presOf" srcId="{9C552E97-BDF7-4DAB-9C97-D5A820A1FB79}" destId="{9D929161-179A-4EDA-B661-02D2B3338F98}" srcOrd="0" destOrd="0" presId="urn:microsoft.com/office/officeart/2005/8/layout/vList2"/>
    <dgm:cxn modelId="{9231E73B-B5F3-4285-8416-3DD1822508A5}" srcId="{9C552E97-BDF7-4DAB-9C97-D5A820A1FB79}" destId="{1ED2B14A-70BA-4D3A-AE5D-19CE16CB9DDD}" srcOrd="0" destOrd="0" parTransId="{07156C86-6A55-43CB-9397-DAA5F0951674}" sibTransId="{54EF8297-6015-4E1B-92FB-87F642210669}"/>
    <dgm:cxn modelId="{1E2CF168-E450-4AF4-A7BA-AAC60F2FDBF3}" type="presOf" srcId="{D77E0658-32EC-4905-AF5F-B371A04D2636}" destId="{15D684CB-52F7-411E-B1D3-81F3D27E7900}" srcOrd="0" destOrd="0" presId="urn:microsoft.com/office/officeart/2005/8/layout/vList2"/>
    <dgm:cxn modelId="{5FCE6C57-9565-4DA4-8591-D0A9D31DFC79}" srcId="{9C552E97-BDF7-4DAB-9C97-D5A820A1FB79}" destId="{A53643A1-4A4E-4988-843D-514EA5B98746}" srcOrd="1" destOrd="0" parTransId="{D7FAF3A0-A78D-4FDE-AA27-99E3BAF47FE2}" sibTransId="{FD6173AD-A5BB-4CFA-A468-5E219B0FA773}"/>
    <dgm:cxn modelId="{93DE8385-ECB9-484B-9D0C-54DEE97E2237}" srcId="{9C552E97-BDF7-4DAB-9C97-D5A820A1FB79}" destId="{D77E0658-32EC-4905-AF5F-B371A04D2636}" srcOrd="2" destOrd="0" parTransId="{474CAC51-B54F-45BD-B585-9C6D2DD0A619}" sibTransId="{4B450690-0536-4A96-A8EC-1C20C0ADBA4D}"/>
    <dgm:cxn modelId="{5C8EAED2-7B98-4379-88E4-EE9FEEDA28FB}" type="presOf" srcId="{A53643A1-4A4E-4988-843D-514EA5B98746}" destId="{11FE6049-3529-49A5-9708-D4C28B6E84FE}" srcOrd="0" destOrd="0" presId="urn:microsoft.com/office/officeart/2005/8/layout/vList2"/>
    <dgm:cxn modelId="{3F95FCF8-622E-4710-B08B-64CD592CD3D0}" type="presOf" srcId="{1ED2B14A-70BA-4D3A-AE5D-19CE16CB9DDD}" destId="{1545EEE4-5E00-4238-83B6-1C52F8BB08AF}" srcOrd="0" destOrd="0" presId="urn:microsoft.com/office/officeart/2005/8/layout/vList2"/>
    <dgm:cxn modelId="{1D1215FE-3115-4F3B-94A3-653D6FFC4149}" type="presParOf" srcId="{9D929161-179A-4EDA-B661-02D2B3338F98}" destId="{1545EEE4-5E00-4238-83B6-1C52F8BB08AF}" srcOrd="0" destOrd="0" presId="urn:microsoft.com/office/officeart/2005/8/layout/vList2"/>
    <dgm:cxn modelId="{18E8FA03-04D7-4468-B6EB-11DF137908B4}" type="presParOf" srcId="{9D929161-179A-4EDA-B661-02D2B3338F98}" destId="{D47294DF-D5E0-44BA-AA1B-789040470A31}" srcOrd="1" destOrd="0" presId="urn:microsoft.com/office/officeart/2005/8/layout/vList2"/>
    <dgm:cxn modelId="{78E3845B-1EBD-4827-A421-1B397EA0FC71}" type="presParOf" srcId="{9D929161-179A-4EDA-B661-02D2B3338F98}" destId="{11FE6049-3529-49A5-9708-D4C28B6E84FE}" srcOrd="2" destOrd="0" presId="urn:microsoft.com/office/officeart/2005/8/layout/vList2"/>
    <dgm:cxn modelId="{905E992D-67F1-43D8-8D06-B2A0F6C64360}" type="presParOf" srcId="{9D929161-179A-4EDA-B661-02D2B3338F98}" destId="{2F0B3548-F124-4256-8EC1-75D0E6D96BE0}" srcOrd="3" destOrd="0" presId="urn:microsoft.com/office/officeart/2005/8/layout/vList2"/>
    <dgm:cxn modelId="{3E4A60CD-4987-4FF7-B66D-3199153181A0}" type="presParOf" srcId="{9D929161-179A-4EDA-B661-02D2B3338F98}" destId="{15D684CB-52F7-411E-B1D3-81F3D27E79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72685-1F85-4218-9E16-962F087766CC}">
      <dsp:nvSpPr>
        <dsp:cNvPr id="0" name=""/>
        <dsp:cNvSpPr/>
      </dsp:nvSpPr>
      <dsp:spPr>
        <a:xfrm rot="5400000">
          <a:off x="-908658" y="1764411"/>
          <a:ext cx="1920240"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70C829-A784-4839-B743-9A5FD4A3F610}">
      <dsp:nvSpPr>
        <dsp:cNvPr id="0" name=""/>
        <dsp:cNvSpPr/>
      </dsp:nvSpPr>
      <dsp:spPr>
        <a:xfrm>
          <a:off x="2312" y="2773680"/>
          <a:ext cx="1228728" cy="640080"/>
        </a:xfrm>
        <a:prstGeom prst="homePlate">
          <a:avLst>
            <a:gd name="adj" fmla="val 2500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kern="1200" dirty="0"/>
            <a:t>April</a:t>
          </a:r>
        </a:p>
        <a:p>
          <a:pPr marL="0" lvl="0" indent="0" algn="ctr" defTabSz="533400">
            <a:lnSpc>
              <a:spcPct val="90000"/>
            </a:lnSpc>
            <a:spcBef>
              <a:spcPct val="0"/>
            </a:spcBef>
            <a:spcAft>
              <a:spcPct val="35000"/>
            </a:spcAft>
            <a:buNone/>
          </a:pPr>
          <a:r>
            <a:rPr lang="en-US" sz="1200" kern="1200" dirty="0"/>
            <a:t>2023</a:t>
          </a:r>
        </a:p>
      </dsp:txBody>
      <dsp:txXfrm>
        <a:off x="2312" y="2773680"/>
        <a:ext cx="1148718" cy="640080"/>
      </dsp:txXfrm>
    </dsp:sp>
    <dsp:sp modelId="{478F19DA-601F-4AE2-A268-F0F6D59D6680}">
      <dsp:nvSpPr>
        <dsp:cNvPr id="0" name=""/>
        <dsp:cNvSpPr/>
      </dsp:nvSpPr>
      <dsp:spPr>
        <a:xfrm>
          <a:off x="100610" y="912419"/>
          <a:ext cx="997727" cy="146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State Meeting in   Minot</a:t>
          </a:r>
        </a:p>
        <a:p>
          <a:pPr marL="0" lvl="0" indent="0" algn="l" defTabSz="533400">
            <a:lnSpc>
              <a:spcPct val="90000"/>
            </a:lnSpc>
            <a:spcBef>
              <a:spcPct val="0"/>
            </a:spcBef>
            <a:spcAft>
              <a:spcPct val="35000"/>
            </a:spcAft>
            <a:buNone/>
          </a:pPr>
          <a:r>
            <a:rPr lang="en-US" sz="1200" b="1" kern="1200" dirty="0"/>
            <a:t> April 27-28</a:t>
          </a:r>
        </a:p>
      </dsp:txBody>
      <dsp:txXfrm>
        <a:off x="100610" y="912419"/>
        <a:ext cx="997727" cy="1465880"/>
      </dsp:txXfrm>
    </dsp:sp>
    <dsp:sp modelId="{7519AD08-1968-4F95-99AE-D17E2F7C690F}">
      <dsp:nvSpPr>
        <dsp:cNvPr id="0" name=""/>
        <dsp:cNvSpPr/>
      </dsp:nvSpPr>
      <dsp:spPr>
        <a:xfrm rot="5400000">
          <a:off x="217617" y="1778083"/>
          <a:ext cx="2002273"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59FA37-E5E1-4AED-A25C-6076B2955FB0}">
      <dsp:nvSpPr>
        <dsp:cNvPr id="0" name=""/>
        <dsp:cNvSpPr/>
      </dsp:nvSpPr>
      <dsp:spPr>
        <a:xfrm>
          <a:off x="1169604" y="2773680"/>
          <a:ext cx="1228728" cy="667424"/>
        </a:xfrm>
        <a:prstGeom prst="chevron">
          <a:avLst>
            <a:gd name="adj" fmla="val 25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kern="1200" dirty="0"/>
            <a:t>June </a:t>
          </a:r>
        </a:p>
        <a:p>
          <a:pPr marL="0" lvl="0" indent="0" algn="ctr" defTabSz="533400">
            <a:lnSpc>
              <a:spcPct val="90000"/>
            </a:lnSpc>
            <a:spcBef>
              <a:spcPct val="0"/>
            </a:spcBef>
            <a:spcAft>
              <a:spcPct val="35000"/>
            </a:spcAft>
            <a:buNone/>
          </a:pPr>
          <a:r>
            <a:rPr lang="en-US" sz="1200" kern="1200" dirty="0"/>
            <a:t>2023</a:t>
          </a:r>
        </a:p>
      </dsp:txBody>
      <dsp:txXfrm>
        <a:off x="1336460" y="2773680"/>
        <a:ext cx="895016" cy="667424"/>
      </dsp:txXfrm>
    </dsp:sp>
    <dsp:sp modelId="{88B22A2F-F12F-4852-9F73-9C26CD418FF4}">
      <dsp:nvSpPr>
        <dsp:cNvPr id="0" name=""/>
        <dsp:cNvSpPr/>
      </dsp:nvSpPr>
      <dsp:spPr>
        <a:xfrm>
          <a:off x="1267903" y="894780"/>
          <a:ext cx="997727" cy="1528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National Meeting</a:t>
          </a:r>
        </a:p>
        <a:p>
          <a:pPr marL="0" lvl="0" indent="0" algn="l" defTabSz="533400">
            <a:lnSpc>
              <a:spcPct val="90000"/>
            </a:lnSpc>
            <a:spcBef>
              <a:spcPct val="0"/>
            </a:spcBef>
            <a:spcAft>
              <a:spcPct val="35000"/>
            </a:spcAft>
            <a:buNone/>
          </a:pPr>
          <a:r>
            <a:rPr lang="en-US" sz="1200" b="1" kern="1200" dirty="0"/>
            <a:t>In person and Virtual Meeting Held in Providence, RI</a:t>
          </a:r>
        </a:p>
        <a:p>
          <a:pPr marL="0" lvl="0" indent="0" algn="l" defTabSz="533400">
            <a:lnSpc>
              <a:spcPct val="90000"/>
            </a:lnSpc>
            <a:spcBef>
              <a:spcPct val="0"/>
            </a:spcBef>
            <a:spcAft>
              <a:spcPct val="35000"/>
            </a:spcAft>
            <a:buNone/>
          </a:pPr>
          <a:r>
            <a:rPr lang="en-US" sz="1200" b="1" kern="1200" dirty="0"/>
            <a:t>June 26-30</a:t>
          </a:r>
        </a:p>
      </dsp:txBody>
      <dsp:txXfrm>
        <a:off x="1267903" y="894780"/>
        <a:ext cx="997727" cy="1528502"/>
      </dsp:txXfrm>
    </dsp:sp>
    <dsp:sp modelId="{31A3F53B-CBBD-4B5D-937E-B4539A0955F6}">
      <dsp:nvSpPr>
        <dsp:cNvPr id="0" name=""/>
        <dsp:cNvSpPr/>
      </dsp:nvSpPr>
      <dsp:spPr>
        <a:xfrm rot="5400000">
          <a:off x="1425926" y="1764411"/>
          <a:ext cx="1920240"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E5E4E-83DF-4F23-91CF-118F24081B01}">
      <dsp:nvSpPr>
        <dsp:cNvPr id="0" name=""/>
        <dsp:cNvSpPr/>
      </dsp:nvSpPr>
      <dsp:spPr>
        <a:xfrm>
          <a:off x="2336897" y="2773680"/>
          <a:ext cx="1228728" cy="640080"/>
        </a:xfrm>
        <a:prstGeom prst="chevron">
          <a:avLst>
            <a:gd name="adj" fmla="val 25000"/>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kern="1200" dirty="0"/>
            <a:t>September</a:t>
          </a:r>
        </a:p>
        <a:p>
          <a:pPr marL="0" lvl="0" indent="0" algn="ctr" defTabSz="533400">
            <a:lnSpc>
              <a:spcPct val="90000"/>
            </a:lnSpc>
            <a:spcBef>
              <a:spcPct val="0"/>
            </a:spcBef>
            <a:spcAft>
              <a:spcPct val="35000"/>
            </a:spcAft>
            <a:buNone/>
          </a:pPr>
          <a:r>
            <a:rPr lang="en-US" sz="1200" kern="1200" dirty="0"/>
            <a:t>2023</a:t>
          </a:r>
        </a:p>
      </dsp:txBody>
      <dsp:txXfrm>
        <a:off x="2496917" y="2773680"/>
        <a:ext cx="908688" cy="640080"/>
      </dsp:txXfrm>
    </dsp:sp>
    <dsp:sp modelId="{F02D1DE2-4069-462A-B820-06776DCD3B5C}">
      <dsp:nvSpPr>
        <dsp:cNvPr id="0" name=""/>
        <dsp:cNvSpPr/>
      </dsp:nvSpPr>
      <dsp:spPr>
        <a:xfrm>
          <a:off x="2435195" y="912419"/>
          <a:ext cx="997727" cy="146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Legislative days in Washington DC. Oct. 23-24</a:t>
          </a:r>
        </a:p>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Region V Symposium, Eau Claire, WI</a:t>
          </a:r>
        </a:p>
        <a:p>
          <a:pPr marL="0" lvl="0" indent="0" algn="l" defTabSz="533400">
            <a:lnSpc>
              <a:spcPct val="90000"/>
            </a:lnSpc>
            <a:spcBef>
              <a:spcPct val="0"/>
            </a:spcBef>
            <a:spcAft>
              <a:spcPct val="35000"/>
            </a:spcAft>
            <a:buNone/>
          </a:pPr>
          <a:r>
            <a:rPr lang="en-US" sz="1200" b="1" kern="1200" dirty="0"/>
            <a:t>Sept. 28-29</a:t>
          </a:r>
        </a:p>
      </dsp:txBody>
      <dsp:txXfrm>
        <a:off x="2435195" y="912419"/>
        <a:ext cx="997727" cy="1465880"/>
      </dsp:txXfrm>
    </dsp:sp>
    <dsp:sp modelId="{8DC6691B-B995-4379-AD9E-803484E3BD6D}">
      <dsp:nvSpPr>
        <dsp:cNvPr id="0" name=""/>
        <dsp:cNvSpPr/>
      </dsp:nvSpPr>
      <dsp:spPr>
        <a:xfrm rot="5400000">
          <a:off x="2593218" y="1764411"/>
          <a:ext cx="1920240"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D9E2C-B873-4910-8E4A-12825D3F3720}">
      <dsp:nvSpPr>
        <dsp:cNvPr id="0" name=""/>
        <dsp:cNvSpPr/>
      </dsp:nvSpPr>
      <dsp:spPr>
        <a:xfrm>
          <a:off x="3504189" y="2773680"/>
          <a:ext cx="1228728" cy="640080"/>
        </a:xfrm>
        <a:prstGeom prst="chevron">
          <a:avLst>
            <a:gd name="adj" fmla="val 2500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kern="1200" dirty="0"/>
            <a:t>April</a:t>
          </a:r>
        </a:p>
        <a:p>
          <a:pPr marL="0" lvl="0" indent="0" algn="ctr" defTabSz="533400">
            <a:lnSpc>
              <a:spcPct val="90000"/>
            </a:lnSpc>
            <a:spcBef>
              <a:spcPct val="0"/>
            </a:spcBef>
            <a:spcAft>
              <a:spcPct val="35000"/>
            </a:spcAft>
            <a:buNone/>
          </a:pPr>
          <a:r>
            <a:rPr lang="en-US" sz="1200" kern="1200" dirty="0"/>
            <a:t>2024</a:t>
          </a:r>
        </a:p>
      </dsp:txBody>
      <dsp:txXfrm>
        <a:off x="3664209" y="2773680"/>
        <a:ext cx="908688" cy="640080"/>
      </dsp:txXfrm>
    </dsp:sp>
    <dsp:sp modelId="{6B9C97D7-2090-4F23-AE2D-586C36F2083A}">
      <dsp:nvSpPr>
        <dsp:cNvPr id="0" name=""/>
        <dsp:cNvSpPr/>
      </dsp:nvSpPr>
      <dsp:spPr>
        <a:xfrm>
          <a:off x="3602487" y="912419"/>
          <a:ext cx="997727" cy="146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ASCLS-ND State Meeting in Bismarck, ND</a:t>
          </a:r>
        </a:p>
        <a:p>
          <a:pPr marL="0" lvl="0" indent="0" algn="l" defTabSz="533400">
            <a:lnSpc>
              <a:spcPct val="90000"/>
            </a:lnSpc>
            <a:spcBef>
              <a:spcPct val="0"/>
            </a:spcBef>
            <a:spcAft>
              <a:spcPct val="35000"/>
            </a:spcAft>
            <a:buNone/>
          </a:pPr>
          <a:r>
            <a:rPr lang="en-US" sz="1200" b="1" kern="1200" dirty="0"/>
            <a:t>April 26th</a:t>
          </a:r>
        </a:p>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Board Elections </a:t>
          </a:r>
        </a:p>
      </dsp:txBody>
      <dsp:txXfrm>
        <a:off x="3602487" y="912419"/>
        <a:ext cx="997727" cy="1465880"/>
      </dsp:txXfrm>
    </dsp:sp>
    <dsp:sp modelId="{B544D1E2-C364-4E91-BBCD-C4FFE6E76986}">
      <dsp:nvSpPr>
        <dsp:cNvPr id="0" name=""/>
        <dsp:cNvSpPr/>
      </dsp:nvSpPr>
      <dsp:spPr>
        <a:xfrm rot="5400000">
          <a:off x="3760510" y="1764411"/>
          <a:ext cx="1920240"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06015-3062-4190-BD36-2083829AFCC5}">
      <dsp:nvSpPr>
        <dsp:cNvPr id="0" name=""/>
        <dsp:cNvSpPr/>
      </dsp:nvSpPr>
      <dsp:spPr>
        <a:xfrm>
          <a:off x="4671481" y="2773680"/>
          <a:ext cx="1228728" cy="640080"/>
        </a:xfrm>
        <a:prstGeom prst="chevron">
          <a:avLst>
            <a:gd name="adj" fmla="val 25000"/>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b="1" kern="1200" dirty="0"/>
            <a:t>June</a:t>
          </a:r>
        </a:p>
        <a:p>
          <a:pPr marL="0" lvl="0" indent="0" algn="ctr" defTabSz="533400">
            <a:lnSpc>
              <a:spcPct val="90000"/>
            </a:lnSpc>
            <a:spcBef>
              <a:spcPct val="0"/>
            </a:spcBef>
            <a:spcAft>
              <a:spcPct val="35000"/>
            </a:spcAft>
            <a:buNone/>
          </a:pPr>
          <a:r>
            <a:rPr lang="en-US" sz="1200" b="1" kern="1200" dirty="0"/>
            <a:t>2024</a:t>
          </a:r>
        </a:p>
      </dsp:txBody>
      <dsp:txXfrm>
        <a:off x="4831501" y="2773680"/>
        <a:ext cx="908688" cy="640080"/>
      </dsp:txXfrm>
    </dsp:sp>
    <dsp:sp modelId="{7D011BFC-105D-435E-91C8-52151E1B7736}">
      <dsp:nvSpPr>
        <dsp:cNvPr id="0" name=""/>
        <dsp:cNvSpPr/>
      </dsp:nvSpPr>
      <dsp:spPr>
        <a:xfrm>
          <a:off x="4769780" y="912419"/>
          <a:ext cx="997727" cy="146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ASCLS National meeting in Pittsburgh, PA</a:t>
          </a:r>
        </a:p>
        <a:p>
          <a:pPr marL="0" lvl="0" indent="0" algn="l" defTabSz="533400">
            <a:lnSpc>
              <a:spcPct val="90000"/>
            </a:lnSpc>
            <a:spcBef>
              <a:spcPct val="0"/>
            </a:spcBef>
            <a:spcAft>
              <a:spcPct val="35000"/>
            </a:spcAft>
            <a:buNone/>
          </a:pPr>
          <a:r>
            <a:rPr lang="en-US" sz="1200" b="1" kern="1200" dirty="0"/>
            <a:t>July 8-12</a:t>
          </a:r>
        </a:p>
      </dsp:txBody>
      <dsp:txXfrm>
        <a:off x="4769780" y="912419"/>
        <a:ext cx="997727" cy="1465880"/>
      </dsp:txXfrm>
    </dsp:sp>
    <dsp:sp modelId="{19A225A3-5DB6-48C1-B720-B9938ECAD190}">
      <dsp:nvSpPr>
        <dsp:cNvPr id="0" name=""/>
        <dsp:cNvSpPr/>
      </dsp:nvSpPr>
      <dsp:spPr>
        <a:xfrm rot="5400000">
          <a:off x="4927803" y="1764411"/>
          <a:ext cx="1920240"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31976-BD69-4127-B2E7-55EB575DD3BA}">
      <dsp:nvSpPr>
        <dsp:cNvPr id="0" name=""/>
        <dsp:cNvSpPr/>
      </dsp:nvSpPr>
      <dsp:spPr>
        <a:xfrm>
          <a:off x="5838774" y="2773680"/>
          <a:ext cx="1228728" cy="640080"/>
        </a:xfrm>
        <a:prstGeom prst="chevron">
          <a:avLst>
            <a:gd name="adj" fmla="val 25000"/>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b="1" kern="1200" dirty="0"/>
            <a:t>September</a:t>
          </a:r>
        </a:p>
        <a:p>
          <a:pPr marL="0" lvl="0" indent="0" algn="ctr" defTabSz="533400">
            <a:lnSpc>
              <a:spcPct val="90000"/>
            </a:lnSpc>
            <a:spcBef>
              <a:spcPct val="0"/>
            </a:spcBef>
            <a:spcAft>
              <a:spcPct val="35000"/>
            </a:spcAft>
            <a:buNone/>
          </a:pPr>
          <a:r>
            <a:rPr lang="en-US" sz="1200" b="1" kern="1200" dirty="0"/>
            <a:t>2024</a:t>
          </a:r>
        </a:p>
      </dsp:txBody>
      <dsp:txXfrm>
        <a:off x="5998794" y="2773680"/>
        <a:ext cx="908688" cy="640080"/>
      </dsp:txXfrm>
    </dsp:sp>
    <dsp:sp modelId="{F37C66FE-163C-4604-83CE-26C8E7995214}">
      <dsp:nvSpPr>
        <dsp:cNvPr id="0" name=""/>
        <dsp:cNvSpPr/>
      </dsp:nvSpPr>
      <dsp:spPr>
        <a:xfrm>
          <a:off x="5937072" y="912419"/>
          <a:ext cx="997727" cy="146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Region V Symposium Fargo, ND</a:t>
          </a:r>
        </a:p>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r>
            <a:rPr lang="en-US" sz="1200" b="1" kern="1200" dirty="0"/>
            <a:t>Oct 10-11</a:t>
          </a:r>
        </a:p>
      </dsp:txBody>
      <dsp:txXfrm>
        <a:off x="5937072" y="912419"/>
        <a:ext cx="997727" cy="1465880"/>
      </dsp:txXfrm>
    </dsp:sp>
    <dsp:sp modelId="{372961A8-C542-4824-BD14-62E9783C4908}">
      <dsp:nvSpPr>
        <dsp:cNvPr id="0" name=""/>
        <dsp:cNvSpPr/>
      </dsp:nvSpPr>
      <dsp:spPr>
        <a:xfrm rot="5400000">
          <a:off x="6095095" y="1764411"/>
          <a:ext cx="1920240" cy="98298"/>
        </a:xfrm>
        <a:prstGeom prst="corner">
          <a:avLst>
            <a:gd name="adj1" fmla="val 1000"/>
            <a:gd name="adj2" fmla="val 1000"/>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A939E-48FA-45FF-A2E6-DE3551E26C25}">
      <dsp:nvSpPr>
        <dsp:cNvPr id="0" name=""/>
        <dsp:cNvSpPr/>
      </dsp:nvSpPr>
      <dsp:spPr>
        <a:xfrm>
          <a:off x="7006066" y="2773680"/>
          <a:ext cx="1228728" cy="640080"/>
        </a:xfrm>
        <a:prstGeom prst="chevron">
          <a:avLst>
            <a:gd name="adj" fmla="val 25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152400" rIns="76200" bIns="152400" numCol="1" spcCol="1270" anchor="ctr" anchorCtr="0">
          <a:noAutofit/>
        </a:bodyPr>
        <a:lstStyle/>
        <a:p>
          <a:pPr marL="0" lvl="0" indent="0" algn="ctr" defTabSz="533400">
            <a:lnSpc>
              <a:spcPct val="90000"/>
            </a:lnSpc>
            <a:spcBef>
              <a:spcPct val="0"/>
            </a:spcBef>
            <a:spcAft>
              <a:spcPct val="35000"/>
            </a:spcAft>
            <a:buNone/>
          </a:pPr>
          <a:r>
            <a:rPr lang="en-US" sz="1200" b="1" kern="1200" dirty="0"/>
            <a:t>October</a:t>
          </a:r>
        </a:p>
        <a:p>
          <a:pPr marL="0" lvl="0" indent="0" algn="ctr" defTabSz="533400">
            <a:lnSpc>
              <a:spcPct val="90000"/>
            </a:lnSpc>
            <a:spcBef>
              <a:spcPct val="0"/>
            </a:spcBef>
            <a:spcAft>
              <a:spcPct val="35000"/>
            </a:spcAft>
            <a:buNone/>
          </a:pPr>
          <a:r>
            <a:rPr lang="en-US" sz="1200" b="1" kern="1200" dirty="0"/>
            <a:t>2024</a:t>
          </a:r>
        </a:p>
      </dsp:txBody>
      <dsp:txXfrm>
        <a:off x="7166086" y="2773680"/>
        <a:ext cx="908688" cy="640080"/>
      </dsp:txXfrm>
    </dsp:sp>
    <dsp:sp modelId="{A89BD539-B8C0-4FC1-A2EC-A65D64EEB11D}">
      <dsp:nvSpPr>
        <dsp:cNvPr id="0" name=""/>
        <dsp:cNvSpPr/>
      </dsp:nvSpPr>
      <dsp:spPr>
        <a:xfrm>
          <a:off x="7104364" y="912419"/>
          <a:ext cx="997727" cy="146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t>Legislative days in Washington DC</a:t>
          </a:r>
        </a:p>
        <a:p>
          <a:pPr marL="0" lvl="0" indent="0" algn="l" defTabSz="533400">
            <a:lnSpc>
              <a:spcPct val="90000"/>
            </a:lnSpc>
            <a:spcBef>
              <a:spcPct val="0"/>
            </a:spcBef>
            <a:spcAft>
              <a:spcPct val="35000"/>
            </a:spcAft>
            <a:buNone/>
          </a:pPr>
          <a:r>
            <a:rPr lang="en-US" sz="1200" b="1" kern="1200" dirty="0"/>
            <a:t>Sept 30 – Oct 1</a:t>
          </a:r>
        </a:p>
      </dsp:txBody>
      <dsp:txXfrm>
        <a:off x="7104364" y="912419"/>
        <a:ext cx="997727" cy="1465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C399-FF98-4324-8841-5277DC0816F9}">
      <dsp:nvSpPr>
        <dsp:cNvPr id="0" name=""/>
        <dsp:cNvSpPr/>
      </dsp:nvSpPr>
      <dsp:spPr>
        <a:xfrm>
          <a:off x="15" y="429646"/>
          <a:ext cx="3130695" cy="19879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8CF97-20D3-4E47-8BF7-82377D27A0A0}">
      <dsp:nvSpPr>
        <dsp:cNvPr id="0" name=""/>
        <dsp:cNvSpPr/>
      </dsp:nvSpPr>
      <dsp:spPr>
        <a:xfrm>
          <a:off x="347870" y="760108"/>
          <a:ext cx="3130695" cy="19879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Roll Call &amp; Greetings</a:t>
          </a:r>
        </a:p>
      </dsp:txBody>
      <dsp:txXfrm>
        <a:off x="406096" y="818334"/>
        <a:ext cx="3014243" cy="1871539"/>
      </dsp:txXfrm>
    </dsp:sp>
    <dsp:sp modelId="{BA747B87-FBCE-4B62-B0CE-08A667F60BE5}">
      <dsp:nvSpPr>
        <dsp:cNvPr id="0" name=""/>
        <dsp:cNvSpPr/>
      </dsp:nvSpPr>
      <dsp:spPr>
        <a:xfrm>
          <a:off x="3827297" y="461096"/>
          <a:ext cx="3130695" cy="19879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FB0FA-8BF2-4900-A9ED-39236A503116}">
      <dsp:nvSpPr>
        <dsp:cNvPr id="0" name=""/>
        <dsp:cNvSpPr/>
      </dsp:nvSpPr>
      <dsp:spPr>
        <a:xfrm>
          <a:off x="4175152" y="791558"/>
          <a:ext cx="3130695" cy="198799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Approval of April 28, 2023 Minutes</a:t>
          </a:r>
        </a:p>
      </dsp:txBody>
      <dsp:txXfrm>
        <a:off x="4233378" y="849784"/>
        <a:ext cx="3014243" cy="1871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5EEE4-5E00-4238-83B6-1C52F8BB08AF}">
      <dsp:nvSpPr>
        <dsp:cNvPr id="0" name=""/>
        <dsp:cNvSpPr/>
      </dsp:nvSpPr>
      <dsp:spPr>
        <a:xfrm>
          <a:off x="0" y="296174"/>
          <a:ext cx="7518672" cy="1190092"/>
        </a:xfrm>
        <a:prstGeom prst="roundRect">
          <a:avLst/>
        </a:prstGeom>
        <a:solidFill>
          <a:schemeClr val="accent1"/>
        </a:solidFill>
        <a:ln w="95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First awarded in 1977, Omicron Sigma is the ASCLS President’s Honor Roll for Outstanding Service.  </a:t>
          </a:r>
        </a:p>
      </dsp:txBody>
      <dsp:txXfrm>
        <a:off x="58096" y="354270"/>
        <a:ext cx="7402480" cy="1073900"/>
      </dsp:txXfrm>
    </dsp:sp>
    <dsp:sp modelId="{11FE6049-3529-49A5-9708-D4C28B6E84FE}">
      <dsp:nvSpPr>
        <dsp:cNvPr id="0" name=""/>
        <dsp:cNvSpPr/>
      </dsp:nvSpPr>
      <dsp:spPr>
        <a:xfrm>
          <a:off x="0" y="1631716"/>
          <a:ext cx="7518672" cy="1340088"/>
        </a:xfrm>
        <a:prstGeom prst="roundRect">
          <a:avLst/>
        </a:prstGeom>
        <a:solidFill>
          <a:schemeClr val="accent1">
            <a:lumMod val="40000"/>
            <a:lumOff val="60000"/>
          </a:schemeClr>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Recognition is at three levels: National, Regional and Constituent Society (State)</a:t>
          </a:r>
        </a:p>
        <a:p>
          <a:pPr marL="0" lvl="0" indent="0" algn="ctr" defTabSz="711200">
            <a:lnSpc>
              <a:spcPct val="90000"/>
            </a:lnSpc>
            <a:spcBef>
              <a:spcPct val="0"/>
            </a:spcBef>
            <a:spcAft>
              <a:spcPct val="35000"/>
            </a:spcAft>
            <a:buNone/>
          </a:pPr>
          <a:r>
            <a:rPr lang="en-US" sz="1600" b="1" kern="1200" dirty="0">
              <a:solidFill>
                <a:schemeClr val="tx1"/>
              </a:solidFill>
            </a:rPr>
            <a:t>for dedicated members who volunteer their personal resources, time and energy to the ASCLS. </a:t>
          </a:r>
        </a:p>
      </dsp:txBody>
      <dsp:txXfrm>
        <a:off x="65418" y="1697134"/>
        <a:ext cx="7387836" cy="1209252"/>
      </dsp:txXfrm>
    </dsp:sp>
    <dsp:sp modelId="{15D684CB-52F7-411E-B1D3-81F3D27E7900}">
      <dsp:nvSpPr>
        <dsp:cNvPr id="0" name=""/>
        <dsp:cNvSpPr/>
      </dsp:nvSpPr>
      <dsp:spPr>
        <a:xfrm>
          <a:off x="0" y="3149549"/>
          <a:ext cx="7518672" cy="1340088"/>
        </a:xfrm>
        <a:prstGeom prst="roundRect">
          <a:avLst/>
        </a:prstGeom>
        <a:solidFill>
          <a:schemeClr val="accent1">
            <a:lumMod val="60000"/>
            <a:lumOff val="40000"/>
          </a:schemeClr>
        </a:solidFill>
        <a:ln w="22225" cap="rnd"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On behalf of ASLCS I would like to recognize the following individuals as recipients of the Omicron Sigma award for their significant contributions to ASCLS </a:t>
          </a:r>
        </a:p>
        <a:p>
          <a:pPr marL="0" lvl="0" indent="0" algn="l" defTabSz="711200">
            <a:lnSpc>
              <a:spcPct val="90000"/>
            </a:lnSpc>
            <a:spcBef>
              <a:spcPct val="0"/>
            </a:spcBef>
            <a:spcAft>
              <a:spcPct val="35000"/>
            </a:spcAft>
            <a:buNone/>
          </a:pPr>
          <a:r>
            <a:rPr lang="en-US" sz="1600" b="1" kern="1200" dirty="0">
              <a:solidFill>
                <a:schemeClr val="tx1"/>
              </a:solidFill>
            </a:rPr>
            <a:t>ASCLS relies on dedicated volunteers such as you to move the profession forward.  </a:t>
          </a:r>
        </a:p>
        <a:p>
          <a:pPr marL="0" lvl="0" indent="0" algn="l" defTabSz="711200">
            <a:lnSpc>
              <a:spcPct val="90000"/>
            </a:lnSpc>
            <a:spcBef>
              <a:spcPct val="0"/>
            </a:spcBef>
            <a:spcAft>
              <a:spcPct val="35000"/>
            </a:spcAft>
            <a:buNone/>
          </a:pPr>
          <a:r>
            <a:rPr lang="en-US" sz="1600" b="1" kern="1200" dirty="0">
              <a:solidFill>
                <a:schemeClr val="tx1"/>
              </a:solidFill>
            </a:rPr>
            <a:t>Thank you so much for your contributions to our professional organization!</a:t>
          </a:r>
        </a:p>
      </dsp:txBody>
      <dsp:txXfrm>
        <a:off x="65418" y="3214967"/>
        <a:ext cx="7387836" cy="1209252"/>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DC8E9B-5A7E-4FFF-BCAD-2FD14154229E}" type="datetimeFigureOut">
              <a:rPr lang="en-US" smtClean="0"/>
              <a:pPr/>
              <a:t>4/23/2024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5CE288-6C84-4DF4-948E-FECD539825E0}" type="slidenum">
              <a:rPr lang="en-US" smtClean="0"/>
              <a:pPr/>
              <a:t>‹#›</a:t>
            </a:fld>
            <a:endParaRPr lang="en-US"/>
          </a:p>
        </p:txBody>
      </p:sp>
    </p:spTree>
    <p:extLst>
      <p:ext uri="{BB962C8B-B14F-4D97-AF65-F5344CB8AC3E}">
        <p14:creationId xmlns:p14="http://schemas.microsoft.com/office/powerpoint/2010/main" val="425769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A0ABC3-02D9-47C0-8594-2B5F5A61890D}" type="datetimeFigureOut">
              <a:rPr lang="en-US" smtClean="0"/>
              <a:pPr/>
              <a:t>4/23/2024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41F11-5411-402E-9715-E1BEC7DEBA8E}" type="slidenum">
              <a:rPr lang="en-US" smtClean="0"/>
              <a:pPr/>
              <a:t>‹#›</a:t>
            </a:fld>
            <a:endParaRPr lang="en-US" dirty="0"/>
          </a:p>
        </p:txBody>
      </p:sp>
    </p:spTree>
    <p:extLst>
      <p:ext uri="{BB962C8B-B14F-4D97-AF65-F5344CB8AC3E}">
        <p14:creationId xmlns:p14="http://schemas.microsoft.com/office/powerpoint/2010/main" val="9651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41F11-5411-402E-9715-E1BEC7DEBA8E}" type="slidenum">
              <a:rPr lang="en-US" smtClean="0"/>
              <a:pPr/>
              <a:t>1</a:t>
            </a:fld>
            <a:endParaRPr lang="en-US" dirty="0"/>
          </a:p>
        </p:txBody>
      </p:sp>
    </p:spTree>
    <p:extLst>
      <p:ext uri="{BB962C8B-B14F-4D97-AF65-F5344CB8AC3E}">
        <p14:creationId xmlns:p14="http://schemas.microsoft.com/office/powerpoint/2010/main" val="2028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841F11-5411-402E-9715-E1BEC7DEBA8E}" type="slidenum">
              <a:rPr lang="en-US" smtClean="0"/>
              <a:pPr/>
              <a:t>19</a:t>
            </a:fld>
            <a:endParaRPr lang="en-US" dirty="0"/>
          </a:p>
        </p:txBody>
      </p:sp>
    </p:spTree>
    <p:extLst>
      <p:ext uri="{BB962C8B-B14F-4D97-AF65-F5344CB8AC3E}">
        <p14:creationId xmlns:p14="http://schemas.microsoft.com/office/powerpoint/2010/main" val="19201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41F11-5411-402E-9715-E1BEC7DEBA8E}" type="slidenum">
              <a:rPr lang="en-US" smtClean="0"/>
              <a:pPr/>
              <a:t>20</a:t>
            </a:fld>
            <a:endParaRPr lang="en-US" dirty="0"/>
          </a:p>
        </p:txBody>
      </p:sp>
    </p:spTree>
    <p:extLst>
      <p:ext uri="{BB962C8B-B14F-4D97-AF65-F5344CB8AC3E}">
        <p14:creationId xmlns:p14="http://schemas.microsoft.com/office/powerpoint/2010/main" val="62105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 and/or Samantha could you please tell us about the topics that were discussed and who you were able to talk to.</a:t>
            </a:r>
          </a:p>
        </p:txBody>
      </p:sp>
      <p:sp>
        <p:nvSpPr>
          <p:cNvPr id="4" name="Slide Number Placeholder 3"/>
          <p:cNvSpPr>
            <a:spLocks noGrp="1"/>
          </p:cNvSpPr>
          <p:nvPr>
            <p:ph type="sldNum" sz="quarter" idx="5"/>
          </p:nvPr>
        </p:nvSpPr>
        <p:spPr/>
        <p:txBody>
          <a:bodyPr/>
          <a:lstStyle/>
          <a:p>
            <a:fld id="{CE841F11-5411-402E-9715-E1BEC7DEBA8E}" type="slidenum">
              <a:rPr lang="en-US" smtClean="0"/>
              <a:pPr/>
              <a:t>21</a:t>
            </a:fld>
            <a:endParaRPr lang="en-US" dirty="0"/>
          </a:p>
        </p:txBody>
      </p:sp>
    </p:spTree>
    <p:extLst>
      <p:ext uri="{BB962C8B-B14F-4D97-AF65-F5344CB8AC3E}">
        <p14:creationId xmlns:p14="http://schemas.microsoft.com/office/powerpoint/2010/main" val="393985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ASCLS  PAC  has started to recognize donors to who give $300.00 or more to ASCLS PAC.  The $300 donors were recognized at the house of delegates in the commendations and the board plans to investigate other ways to recognize donors. </a:t>
            </a:r>
            <a:r>
              <a:rPr lang="en-US" sz="1200" u="none" strike="noStrike" kern="1200" dirty="0">
                <a:solidFill>
                  <a:schemeClr val="tx1"/>
                </a:solidFill>
                <a:effectLst/>
                <a:latin typeface="+mn-lt"/>
                <a:ea typeface="+mn-ea"/>
                <a:cs typeface="+mn-cs"/>
              </a:rPr>
              <a:t>if you would like to donate to PAC or </a:t>
            </a:r>
            <a:r>
              <a:rPr lang="en-US" sz="1200" kern="1200" dirty="0">
                <a:solidFill>
                  <a:schemeClr val="tx1"/>
                </a:solidFill>
                <a:effectLst/>
                <a:latin typeface="+mn-lt"/>
                <a:ea typeface="+mn-ea"/>
                <a:cs typeface="+mn-cs"/>
              </a:rPr>
              <a:t>If you have questions about PAC you can email Mary Coleman at  </a:t>
            </a:r>
            <a:r>
              <a:rPr lang="en-US" sz="1200" u="sng" kern="1200" dirty="0">
                <a:solidFill>
                  <a:schemeClr val="tx1"/>
                </a:solidFill>
                <a:effectLst/>
                <a:latin typeface="+mn-lt"/>
                <a:ea typeface="+mn-ea"/>
                <a:cs typeface="+mn-cs"/>
                <a:hlinkClick r:id="rId3"/>
              </a:rPr>
              <a:t>mcoleman1200@yahoo.com</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PAC: Positive Action and Commitment   </a:t>
            </a:r>
            <a:r>
              <a:rPr lang="en-US" sz="1200" kern="1200" dirty="0">
                <a:solidFill>
                  <a:schemeClr val="tx1"/>
                </a:solidFill>
                <a:effectLst/>
                <a:latin typeface="+mn-lt"/>
                <a:ea typeface="+mn-ea"/>
                <a:cs typeface="+mn-cs"/>
              </a:rPr>
              <a:t>The acronym PAC stands for “Political Action Committee,” a voluntary non-profit organization created to provide financial &amp; educational support for the election campaigns of responsible candidates for Congress. All PAC’s are legal, ethical, and strictly regulated by federal law, which limits the amount of individual contributions and requires full and regular disclosure. ASCLS/PAC offers members a simple, convenient way to influence the elections process and actively participate in the federal decision-making process. Through the PAC, ASCLS members are able to unite together to gain the attention of candidates for national political office.  Your support and generous contributions to the ASCLS/PAC represents your   P-</a:t>
            </a:r>
            <a:r>
              <a:rPr lang="en-US" sz="1200" kern="1200" dirty="0" err="1">
                <a:solidFill>
                  <a:schemeClr val="tx1"/>
                </a:solidFill>
                <a:effectLst/>
                <a:latin typeface="+mn-lt"/>
                <a:ea typeface="+mn-ea"/>
                <a:cs typeface="+mn-cs"/>
              </a:rPr>
              <a:t>ositive</a:t>
            </a:r>
            <a:r>
              <a:rPr lang="en-US" sz="1200" kern="1200" dirty="0">
                <a:solidFill>
                  <a:schemeClr val="tx1"/>
                </a:solidFill>
                <a:effectLst/>
                <a:latin typeface="+mn-lt"/>
                <a:ea typeface="+mn-ea"/>
                <a:cs typeface="+mn-cs"/>
              </a:rPr>
              <a:t> A-</a:t>
            </a:r>
            <a:r>
              <a:rPr lang="en-US" sz="1200" kern="1200" dirty="0" err="1">
                <a:solidFill>
                  <a:schemeClr val="tx1"/>
                </a:solidFill>
                <a:effectLst/>
                <a:latin typeface="+mn-lt"/>
                <a:ea typeface="+mn-ea"/>
                <a:cs typeface="+mn-cs"/>
              </a:rPr>
              <a:t>ction</a:t>
            </a:r>
            <a:r>
              <a:rPr lang="en-US" sz="1200" kern="1200" dirty="0">
                <a:solidFill>
                  <a:schemeClr val="tx1"/>
                </a:solidFill>
                <a:effectLst/>
                <a:latin typeface="+mn-lt"/>
                <a:ea typeface="+mn-ea"/>
                <a:cs typeface="+mn-cs"/>
              </a:rPr>
              <a:t> and C-</a:t>
            </a:r>
            <a:r>
              <a:rPr lang="en-US" sz="1200" kern="1200" dirty="0" err="1">
                <a:solidFill>
                  <a:schemeClr val="tx1"/>
                </a:solidFill>
                <a:effectLst/>
                <a:latin typeface="+mn-lt"/>
                <a:ea typeface="+mn-ea"/>
                <a:cs typeface="+mn-cs"/>
              </a:rPr>
              <a:t>ommitment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PAC of an organization raises money privately to influence elections or legislation, especially at the federal level.  It allows us as individuals to combine our funds with other members of ASCLS to have more influence than we would have individually.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E841F11-5411-402E-9715-E1BEC7DEBA8E}" type="slidenum">
              <a:rPr lang="en-US" smtClean="0"/>
              <a:pPr/>
              <a:t>22</a:t>
            </a:fld>
            <a:endParaRPr lang="en-US" dirty="0"/>
          </a:p>
        </p:txBody>
      </p:sp>
    </p:spTree>
    <p:extLst>
      <p:ext uri="{BB962C8B-B14F-4D97-AF65-F5344CB8AC3E}">
        <p14:creationId xmlns:p14="http://schemas.microsoft.com/office/powerpoint/2010/main" val="53230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841F11-5411-402E-9715-E1BEC7DEBA8E}" type="slidenum">
              <a:rPr lang="en-US" smtClean="0"/>
              <a:pPr/>
              <a:t>33</a:t>
            </a:fld>
            <a:endParaRPr lang="en-US" dirty="0"/>
          </a:p>
        </p:txBody>
      </p:sp>
    </p:spTree>
    <p:extLst>
      <p:ext uri="{BB962C8B-B14F-4D97-AF65-F5344CB8AC3E}">
        <p14:creationId xmlns:p14="http://schemas.microsoft.com/office/powerpoint/2010/main" val="8245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41F11-5411-402E-9715-E1BEC7DEBA8E}" type="slidenum">
              <a:rPr lang="en-US" smtClean="0"/>
              <a:pPr/>
              <a:t>36</a:t>
            </a:fld>
            <a:endParaRPr lang="en-US" dirty="0"/>
          </a:p>
        </p:txBody>
      </p:sp>
    </p:spTree>
    <p:extLst>
      <p:ext uri="{BB962C8B-B14F-4D97-AF65-F5344CB8AC3E}">
        <p14:creationId xmlns:p14="http://schemas.microsoft.com/office/powerpoint/2010/main" val="149750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all members have voted.  If not have them scan QR code and vote. </a:t>
            </a:r>
          </a:p>
          <a:p>
            <a:endParaRPr lang="en-US" dirty="0"/>
          </a:p>
        </p:txBody>
      </p:sp>
      <p:sp>
        <p:nvSpPr>
          <p:cNvPr id="4" name="Slide Number Placeholder 3"/>
          <p:cNvSpPr>
            <a:spLocks noGrp="1"/>
          </p:cNvSpPr>
          <p:nvPr>
            <p:ph type="sldNum" sz="quarter" idx="5"/>
          </p:nvPr>
        </p:nvSpPr>
        <p:spPr/>
        <p:txBody>
          <a:bodyPr/>
          <a:lstStyle/>
          <a:p>
            <a:fld id="{CE841F11-5411-402E-9715-E1BEC7DEBA8E}" type="slidenum">
              <a:rPr lang="en-US" smtClean="0"/>
              <a:pPr/>
              <a:t>2</a:t>
            </a:fld>
            <a:endParaRPr lang="en-US" dirty="0"/>
          </a:p>
        </p:txBody>
      </p:sp>
    </p:spTree>
    <p:extLst>
      <p:ext uri="{BB962C8B-B14F-4D97-AF65-F5344CB8AC3E}">
        <p14:creationId xmlns:p14="http://schemas.microsoft.com/office/powerpoint/2010/main" val="50899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up election forms</a:t>
            </a:r>
          </a:p>
          <a:p>
            <a:endParaRPr lang="en-US" dirty="0"/>
          </a:p>
        </p:txBody>
      </p:sp>
      <p:sp>
        <p:nvSpPr>
          <p:cNvPr id="4" name="Slide Number Placeholder 3"/>
          <p:cNvSpPr>
            <a:spLocks noGrp="1"/>
          </p:cNvSpPr>
          <p:nvPr>
            <p:ph type="sldNum" sz="quarter" idx="5"/>
          </p:nvPr>
        </p:nvSpPr>
        <p:spPr/>
        <p:txBody>
          <a:bodyPr/>
          <a:lstStyle/>
          <a:p>
            <a:fld id="{CE841F11-5411-402E-9715-E1BEC7DEBA8E}" type="slidenum">
              <a:rPr lang="en-US" smtClean="0"/>
              <a:pPr/>
              <a:t>4</a:t>
            </a:fld>
            <a:endParaRPr lang="en-US" dirty="0"/>
          </a:p>
        </p:txBody>
      </p:sp>
    </p:spTree>
    <p:extLst>
      <p:ext uri="{BB962C8B-B14F-4D97-AF65-F5344CB8AC3E}">
        <p14:creationId xmlns:p14="http://schemas.microsoft.com/office/powerpoint/2010/main" val="47558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41F11-5411-402E-9715-E1BEC7DEBA8E}" type="slidenum">
              <a:rPr lang="en-US" smtClean="0"/>
              <a:pPr/>
              <a:t>5</a:t>
            </a:fld>
            <a:endParaRPr lang="en-US" dirty="0"/>
          </a:p>
        </p:txBody>
      </p:sp>
    </p:spTree>
    <p:extLst>
      <p:ext uri="{BB962C8B-B14F-4D97-AF65-F5344CB8AC3E}">
        <p14:creationId xmlns:p14="http://schemas.microsoft.com/office/powerpoint/2010/main" val="120413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41F11-5411-402E-9715-E1BEC7DEBA8E}" type="slidenum">
              <a:rPr lang="en-US" smtClean="0"/>
              <a:pPr/>
              <a:t>15</a:t>
            </a:fld>
            <a:endParaRPr lang="en-US" dirty="0"/>
          </a:p>
        </p:txBody>
      </p:sp>
    </p:spTree>
    <p:extLst>
      <p:ext uri="{BB962C8B-B14F-4D97-AF65-F5344CB8AC3E}">
        <p14:creationId xmlns:p14="http://schemas.microsoft.com/office/powerpoint/2010/main" val="26745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0E3B2568-FC6A-49C7-AF8C-5EC564587B16}"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93578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33437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54888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416808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383463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208445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737072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306214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325597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03DC1B-9C54-4906-BD22-46F3B5EC4B5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5824E-41FA-415F-BA44-75AD3845E46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02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3DC1B-9C54-4906-BD22-46F3B5EC4B5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24550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859350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03DC1B-9C54-4906-BD22-46F3B5EC4B5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5824E-41FA-415F-BA44-75AD3845E46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03DC1B-9C54-4906-BD22-46F3B5EC4B5B}"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3402744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03DC1B-9C54-4906-BD22-46F3B5EC4B5B}"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321314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03DC1B-9C54-4906-BD22-46F3B5EC4B5B}"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3278979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03DC1B-9C54-4906-BD22-46F3B5EC4B5B}" type="datetimeFigureOut">
              <a:rPr lang="en-US" smtClean="0"/>
              <a:t>4/23/2024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2763146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803DC1B-9C54-4906-BD22-46F3B5EC4B5B}" type="datetimeFigureOut">
              <a:rPr lang="en-US" smtClean="0"/>
              <a:t>4/23/2024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A5824E-41FA-415F-BA44-75AD3845E46E}" type="slidenum">
              <a:rPr lang="en-US" smtClean="0"/>
              <a:t>‹#›</a:t>
            </a:fld>
            <a:endParaRPr lang="en-US"/>
          </a:p>
        </p:txBody>
      </p:sp>
    </p:spTree>
    <p:extLst>
      <p:ext uri="{BB962C8B-B14F-4D97-AF65-F5344CB8AC3E}">
        <p14:creationId xmlns:p14="http://schemas.microsoft.com/office/powerpoint/2010/main" val="3892652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803DC1B-9C54-4906-BD22-46F3B5EC4B5B}"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1548315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3DC1B-9C54-4906-BD22-46F3B5EC4B5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1650614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3DC1B-9C54-4906-BD22-46F3B5EC4B5B}"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5824E-41FA-415F-BA44-75AD3845E46E}" type="slidenum">
              <a:rPr lang="en-US" smtClean="0"/>
              <a:t>‹#›</a:t>
            </a:fld>
            <a:endParaRPr lang="en-US"/>
          </a:p>
        </p:txBody>
      </p:sp>
    </p:spTree>
    <p:extLst>
      <p:ext uri="{BB962C8B-B14F-4D97-AF65-F5344CB8AC3E}">
        <p14:creationId xmlns:p14="http://schemas.microsoft.com/office/powerpoint/2010/main" val="400310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19752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6662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416394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99083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45818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98637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E3CB1-F607-484D-848E-8D116F11E2CF}" type="datetimeFigureOut">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27848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1E3CB1-F607-484D-848E-8D116F11E2CF}" type="datetimeFigureOut">
              <a:rPr lang="en-US" smtClean="0"/>
              <a:pPr/>
              <a:t>4/23/2024</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3B2568-FC6A-49C7-AF8C-5EC564587B16}" type="slidenum">
              <a:rPr lang="en-US" smtClean="0"/>
              <a:pPr/>
              <a:t>‹#›</a:t>
            </a:fld>
            <a:endParaRPr lang="en-US" dirty="0"/>
          </a:p>
        </p:txBody>
      </p:sp>
    </p:spTree>
    <p:extLst>
      <p:ext uri="{BB962C8B-B14F-4D97-AF65-F5344CB8AC3E}">
        <p14:creationId xmlns:p14="http://schemas.microsoft.com/office/powerpoint/2010/main" val="116759731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Lst>
  <p:txStyles>
    <p:titleStyle>
      <a:lvl1pPr algn="ctr" defTabSz="457200" rtl="0" eaLnBrk="1" latinLnBrk="0" hangingPunct="1">
        <a:spcBef>
          <a:spcPct val="0"/>
        </a:spcBef>
        <a:buNone/>
        <a:defRPr sz="4000" b="0" i="0" u="none"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b="0" i="0" u="none"/>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0803DC1B-9C54-4906-BD22-46F3B5EC4B5B}" type="datetimeFigureOut">
              <a:rPr lang="en-US" smtClean="0"/>
              <a:t>4/23/2024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04A5824E-41FA-415F-BA44-75AD3845E46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4449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685800" rtl="0" eaLnBrk="1" latinLnBrk="0" hangingPunct="1">
        <a:lnSpc>
          <a:spcPct val="85000"/>
        </a:lnSpc>
        <a:spcBef>
          <a:spcPct val="0"/>
        </a:spcBef>
        <a:buNone/>
        <a:defRPr sz="3600" b="0" i="0" u="none"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14800"/>
            <a:ext cx="8665292" cy="1414354"/>
          </a:xfrm>
        </p:spPr>
        <p:txBody>
          <a:bodyPr>
            <a:normAutofit fontScale="90000"/>
          </a:bodyPr>
          <a:lstStyle/>
          <a:p>
            <a:pPr algn="ctr"/>
            <a:r>
              <a:rPr lang="en-US" sz="4800" b="1" dirty="0">
                <a:solidFill>
                  <a:srgbClr val="0070C0"/>
                </a:solidFill>
              </a:rPr>
              <a:t>Business Meeting</a:t>
            </a:r>
            <a:br>
              <a:rPr lang="en-US" sz="4800" b="1" dirty="0">
                <a:solidFill>
                  <a:srgbClr val="0070C0"/>
                </a:solidFill>
              </a:rPr>
            </a:br>
            <a:r>
              <a:rPr lang="en-US" sz="4800" b="1" dirty="0">
                <a:solidFill>
                  <a:srgbClr val="0070C0"/>
                </a:solidFill>
              </a:rPr>
              <a:t>April 26, 2024</a:t>
            </a:r>
          </a:p>
        </p:txBody>
      </p:sp>
      <p:pic>
        <p:nvPicPr>
          <p:cNvPr id="5" name="Picture 4" descr="A picture containing drawing&#10;&#10;Description automatically generated">
            <a:extLst>
              <a:ext uri="{FF2B5EF4-FFF2-40B4-BE49-F238E27FC236}">
                <a16:creationId xmlns:a16="http://schemas.microsoft.com/office/drawing/2014/main" id="{460829F3-9C77-48A8-B6C5-323BD483B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746" y="-21771"/>
            <a:ext cx="6350508" cy="2599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63"/>
    </mc:Choice>
    <mc:Fallback xmlns="">
      <p:transition spd="slow" advTm="35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715288" y="533400"/>
            <a:ext cx="7543800" cy="1088068"/>
          </a:xfrm>
          <a:prstGeom prst="rect">
            <a:avLst/>
          </a:prstGeom>
          <a:noFill/>
          <a:ln>
            <a:noFill/>
          </a:ln>
        </p:spPr>
        <p:txBody>
          <a:bodyPr spcFirstLastPara="1" vert="horz" wrap="square" lIns="68569" tIns="34275" rIns="68569" bIns="34275" rtlCol="0" anchor="b" anchorCtr="0">
            <a:normAutofit/>
          </a:bodyPr>
          <a:lstStyle/>
          <a:p>
            <a:pPr>
              <a:spcBef>
                <a:spcPts val="0"/>
              </a:spcBef>
              <a:buClr>
                <a:srgbClr val="3F3F3F"/>
              </a:buClr>
              <a:buSzPts val="4800"/>
            </a:pPr>
            <a:r>
              <a:rPr lang="en-US" dirty="0"/>
              <a:t>Checking Account – Credits </a:t>
            </a:r>
            <a:endParaRPr sz="1200" dirty="0"/>
          </a:p>
        </p:txBody>
      </p:sp>
      <p:graphicFrame>
        <p:nvGraphicFramePr>
          <p:cNvPr id="115" name="Google Shape;115;p15"/>
          <p:cNvGraphicFramePr/>
          <p:nvPr>
            <p:extLst>
              <p:ext uri="{D42A27DB-BD31-4B8C-83A1-F6EECF244321}">
                <p14:modId xmlns:p14="http://schemas.microsoft.com/office/powerpoint/2010/main" val="2067480058"/>
              </p:ext>
            </p:extLst>
          </p:nvPr>
        </p:nvGraphicFramePr>
        <p:xfrm>
          <a:off x="683204" y="2481049"/>
          <a:ext cx="8010563" cy="2148414"/>
        </p:xfrm>
        <a:graphic>
          <a:graphicData uri="http://schemas.openxmlformats.org/drawingml/2006/table">
            <a:tbl>
              <a:tblPr firstRow="1" bandRow="1">
                <a:noFill/>
              </a:tblPr>
              <a:tblGrid>
                <a:gridCol w="5272725">
                  <a:extLst>
                    <a:ext uri="{9D8B030D-6E8A-4147-A177-3AD203B41FA5}">
                      <a16:colId xmlns:a16="http://schemas.microsoft.com/office/drawing/2014/main" val="20000"/>
                    </a:ext>
                  </a:extLst>
                </a:gridCol>
                <a:gridCol w="2737838">
                  <a:extLst>
                    <a:ext uri="{9D8B030D-6E8A-4147-A177-3AD203B41FA5}">
                      <a16:colId xmlns:a16="http://schemas.microsoft.com/office/drawing/2014/main" val="20001"/>
                    </a:ext>
                  </a:extLst>
                </a:gridCol>
              </a:tblGrid>
              <a:tr h="358069">
                <a:tc>
                  <a:txBody>
                    <a:bodyPr/>
                    <a:lstStyle/>
                    <a:p>
                      <a:pPr marL="0" marR="0" lvl="0" indent="0" algn="ctr" rtl="0">
                        <a:spcBef>
                          <a:spcPts val="0"/>
                        </a:spcBef>
                        <a:spcAft>
                          <a:spcPts val="0"/>
                        </a:spcAft>
                        <a:buNone/>
                      </a:pPr>
                      <a:r>
                        <a:rPr lang="en-US" sz="1800" dirty="0">
                          <a:solidFill>
                            <a:schemeClr val="dk1"/>
                          </a:solidFill>
                        </a:rPr>
                        <a:t>Credit</a:t>
                      </a:r>
                      <a:endParaRPr sz="1800" dirty="0">
                        <a:solidFill>
                          <a:schemeClr val="dk1"/>
                        </a:solidFill>
                      </a:endParaRPr>
                    </a:p>
                  </a:txBody>
                  <a:tcPr marL="68588" marR="68588" marT="34294" marB="34294">
                    <a:solidFill>
                      <a:schemeClr val="accent2"/>
                    </a:solidFill>
                  </a:tcPr>
                </a:tc>
                <a:tc>
                  <a:txBody>
                    <a:bodyPr/>
                    <a:lstStyle/>
                    <a:p>
                      <a:pPr marL="0" marR="0" lvl="0" indent="0" algn="ctr" rtl="0">
                        <a:spcBef>
                          <a:spcPts val="0"/>
                        </a:spcBef>
                        <a:spcAft>
                          <a:spcPts val="0"/>
                        </a:spcAft>
                        <a:buNone/>
                      </a:pPr>
                      <a:r>
                        <a:rPr lang="en-US" sz="1800" dirty="0">
                          <a:solidFill>
                            <a:schemeClr val="dk1"/>
                          </a:solidFill>
                        </a:rPr>
                        <a:t>Amount</a:t>
                      </a:r>
                      <a:endParaRPr sz="1200" dirty="0">
                        <a:solidFill>
                          <a:schemeClr val="dk1"/>
                        </a:solidFill>
                      </a:endParaRPr>
                    </a:p>
                  </a:txBody>
                  <a:tcPr marL="68588" marR="68588" marT="34294" marB="34294">
                    <a:solidFill>
                      <a:schemeClr val="accent2"/>
                    </a:solidFill>
                  </a:tcPr>
                </a:tc>
                <a:extLst>
                  <a:ext uri="{0D108BD9-81ED-4DB2-BD59-A6C34878D82A}">
                    <a16:rowId xmlns:a16="http://schemas.microsoft.com/office/drawing/2014/main" val="10000"/>
                  </a:ext>
                </a:extLst>
              </a:tr>
              <a:tr h="358069">
                <a:tc>
                  <a:txBody>
                    <a:bodyPr/>
                    <a:lstStyle/>
                    <a:p>
                      <a:pPr marL="0" marR="0" lvl="0" indent="0" algn="l" rtl="0">
                        <a:spcBef>
                          <a:spcPts val="0"/>
                        </a:spcBef>
                        <a:spcAft>
                          <a:spcPts val="0"/>
                        </a:spcAft>
                        <a:buNone/>
                      </a:pPr>
                      <a:r>
                        <a:rPr lang="en-US" sz="1800" dirty="0"/>
                        <a:t>State Dues (Not Received)</a:t>
                      </a:r>
                      <a:endParaRPr sz="1800" dirty="0"/>
                    </a:p>
                  </a:txBody>
                  <a:tcPr marL="68588" marR="68588" marT="34294" marB="34294"/>
                </a:tc>
                <a:tc>
                  <a:txBody>
                    <a:bodyPr/>
                    <a:lstStyle/>
                    <a:p>
                      <a:pPr marL="0" marR="0" lvl="0" indent="0" algn="l" rtl="0">
                        <a:spcBef>
                          <a:spcPts val="0"/>
                        </a:spcBef>
                        <a:spcAft>
                          <a:spcPts val="0"/>
                        </a:spcAft>
                        <a:buNone/>
                      </a:pPr>
                      <a:r>
                        <a:rPr lang="en-US" sz="1800" dirty="0"/>
                        <a:t>$ NA</a:t>
                      </a:r>
                    </a:p>
                  </a:txBody>
                  <a:tcPr marL="68588" marR="68588" marT="34294" marB="34294"/>
                </a:tc>
                <a:extLst>
                  <a:ext uri="{0D108BD9-81ED-4DB2-BD59-A6C34878D82A}">
                    <a16:rowId xmlns:a16="http://schemas.microsoft.com/office/drawing/2014/main" val="3785239101"/>
                  </a:ext>
                </a:extLst>
              </a:tr>
              <a:tr h="358069">
                <a:tc>
                  <a:txBody>
                    <a:bodyPr/>
                    <a:lstStyle/>
                    <a:p>
                      <a:pPr marL="0" marR="0" lvl="0" indent="0" algn="l" rtl="0">
                        <a:spcBef>
                          <a:spcPts val="0"/>
                        </a:spcBef>
                        <a:spcAft>
                          <a:spcPts val="0"/>
                        </a:spcAft>
                        <a:buNone/>
                      </a:pPr>
                      <a:r>
                        <a:rPr lang="en-US" sz="1800" dirty="0"/>
                        <a:t>ND State Meeting Deposit</a:t>
                      </a:r>
                      <a:endParaRPr sz="1800" dirty="0"/>
                    </a:p>
                  </a:txBody>
                  <a:tcPr marL="68588" marR="68588" marT="34294" marB="34294"/>
                </a:tc>
                <a:tc>
                  <a:txBody>
                    <a:bodyPr/>
                    <a:lstStyle/>
                    <a:p>
                      <a:pPr marL="0" marR="0" lvl="0" indent="0" algn="l" rtl="0">
                        <a:spcBef>
                          <a:spcPts val="0"/>
                        </a:spcBef>
                        <a:spcAft>
                          <a:spcPts val="0"/>
                        </a:spcAft>
                        <a:buNone/>
                      </a:pPr>
                      <a:r>
                        <a:rPr lang="en-US" sz="1800" dirty="0"/>
                        <a:t>$3137.90</a:t>
                      </a:r>
                    </a:p>
                  </a:txBody>
                  <a:tcPr marL="68588" marR="68588" marT="34294" marB="34294"/>
                </a:tc>
                <a:extLst>
                  <a:ext uri="{0D108BD9-81ED-4DB2-BD59-A6C34878D82A}">
                    <a16:rowId xmlns:a16="http://schemas.microsoft.com/office/drawing/2014/main" val="1614942982"/>
                  </a:ext>
                </a:extLst>
              </a:tr>
              <a:tr h="358069">
                <a:tc>
                  <a:txBody>
                    <a:bodyPr/>
                    <a:lstStyle/>
                    <a:p>
                      <a:pPr marL="0" marR="0" lvl="0" indent="0" algn="l" rtl="0">
                        <a:spcBef>
                          <a:spcPts val="0"/>
                        </a:spcBef>
                        <a:spcAft>
                          <a:spcPts val="0"/>
                        </a:spcAft>
                        <a:buNone/>
                      </a:pPr>
                      <a:r>
                        <a:rPr lang="en-US" sz="1800" dirty="0"/>
                        <a:t>Region V Profit Sharing</a:t>
                      </a:r>
                      <a:endParaRPr sz="1800" dirty="0"/>
                    </a:p>
                  </a:txBody>
                  <a:tcPr marL="68588" marR="68588" marT="34294" marB="34294"/>
                </a:tc>
                <a:tc>
                  <a:txBody>
                    <a:bodyPr/>
                    <a:lstStyle/>
                    <a:p>
                      <a:pPr marL="0" marR="0" lvl="0" indent="0" algn="l" rtl="0">
                        <a:spcBef>
                          <a:spcPts val="0"/>
                        </a:spcBef>
                        <a:spcAft>
                          <a:spcPts val="0"/>
                        </a:spcAft>
                        <a:buNone/>
                      </a:pPr>
                      <a:r>
                        <a:rPr lang="en-US" sz="1800" dirty="0"/>
                        <a:t>$2574.71</a:t>
                      </a:r>
                      <a:endParaRPr sz="1800" dirty="0"/>
                    </a:p>
                  </a:txBody>
                  <a:tcPr marL="68588" marR="68588" marT="34294" marB="34294"/>
                </a:tc>
                <a:extLst>
                  <a:ext uri="{0D108BD9-81ED-4DB2-BD59-A6C34878D82A}">
                    <a16:rowId xmlns:a16="http://schemas.microsoft.com/office/drawing/2014/main" val="10002"/>
                  </a:ext>
                </a:extLst>
              </a:tr>
              <a:tr h="358069">
                <a:tc>
                  <a:txBody>
                    <a:bodyPr/>
                    <a:lstStyle/>
                    <a:p>
                      <a:pPr marL="0" marR="0" lvl="0" indent="0" algn="l" rtl="0">
                        <a:spcBef>
                          <a:spcPts val="0"/>
                        </a:spcBef>
                        <a:spcAft>
                          <a:spcPts val="0"/>
                        </a:spcAft>
                        <a:buNone/>
                      </a:pPr>
                      <a:r>
                        <a:rPr lang="en-US" sz="1800" dirty="0" err="1"/>
                        <a:t>Paypal</a:t>
                      </a:r>
                      <a:r>
                        <a:rPr lang="en-US" sz="1800" dirty="0"/>
                        <a:t> account (Deposited to Cornerstone Bank Acct)</a:t>
                      </a:r>
                      <a:endParaRPr sz="1800" dirty="0"/>
                    </a:p>
                  </a:txBody>
                  <a:tcPr marL="68588" marR="68588" marT="34294" marB="34294"/>
                </a:tc>
                <a:tc>
                  <a:txBody>
                    <a:bodyPr/>
                    <a:lstStyle/>
                    <a:p>
                      <a:pPr marL="0" marR="0" lvl="0" indent="0" algn="l" rtl="0">
                        <a:spcBef>
                          <a:spcPts val="0"/>
                        </a:spcBef>
                        <a:spcAft>
                          <a:spcPts val="0"/>
                        </a:spcAft>
                        <a:buNone/>
                      </a:pPr>
                      <a:r>
                        <a:rPr lang="en-US" sz="1800" dirty="0"/>
                        <a:t>$ NA</a:t>
                      </a:r>
                      <a:endParaRPr sz="1800" dirty="0"/>
                    </a:p>
                  </a:txBody>
                  <a:tcPr marL="68588" marR="68588" marT="34294" marB="34294"/>
                </a:tc>
                <a:extLst>
                  <a:ext uri="{0D108BD9-81ED-4DB2-BD59-A6C34878D82A}">
                    <a16:rowId xmlns:a16="http://schemas.microsoft.com/office/drawing/2014/main" val="10003"/>
                  </a:ext>
                </a:extLst>
              </a:tr>
              <a:tr h="358069">
                <a:tc>
                  <a:txBody>
                    <a:bodyPr/>
                    <a:lstStyle/>
                    <a:p>
                      <a:pPr marL="0" marR="0" lvl="0" indent="0" algn="r" rtl="0">
                        <a:spcBef>
                          <a:spcPts val="0"/>
                        </a:spcBef>
                        <a:spcAft>
                          <a:spcPts val="0"/>
                        </a:spcAft>
                        <a:buNone/>
                      </a:pPr>
                      <a:r>
                        <a:rPr lang="en-US" sz="1800" b="1" dirty="0"/>
                        <a:t>Total Credit:</a:t>
                      </a:r>
                      <a:endParaRPr sz="1800" b="1" dirty="0"/>
                    </a:p>
                  </a:txBody>
                  <a:tcPr marL="68588" marR="68588" marT="34294" marB="34294"/>
                </a:tc>
                <a:tc>
                  <a:txBody>
                    <a:bodyPr/>
                    <a:lstStyle/>
                    <a:p>
                      <a:pPr marL="0" marR="0" lvl="0" indent="0" algn="l" rtl="0">
                        <a:spcBef>
                          <a:spcPts val="0"/>
                        </a:spcBef>
                        <a:spcAft>
                          <a:spcPts val="0"/>
                        </a:spcAft>
                        <a:buNone/>
                      </a:pPr>
                      <a:r>
                        <a:rPr lang="en-US" sz="1800" b="1" dirty="0"/>
                        <a:t>$ 5712.61</a:t>
                      </a:r>
                      <a:endParaRPr sz="1800" b="1" dirty="0"/>
                    </a:p>
                  </a:txBody>
                  <a:tcPr marL="68588" marR="68588" marT="34294" marB="34294"/>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702236" y="407475"/>
            <a:ext cx="7543800" cy="1088068"/>
          </a:xfrm>
          <a:prstGeom prst="rect">
            <a:avLst/>
          </a:prstGeom>
          <a:noFill/>
          <a:ln>
            <a:noFill/>
          </a:ln>
        </p:spPr>
        <p:txBody>
          <a:bodyPr spcFirstLastPara="1" vert="horz" wrap="square" lIns="68569" tIns="34275" rIns="68569" bIns="34275" rtlCol="0" anchor="b" anchorCtr="0">
            <a:normAutofit/>
          </a:bodyPr>
          <a:lstStyle/>
          <a:p>
            <a:pPr>
              <a:spcBef>
                <a:spcPts val="0"/>
              </a:spcBef>
              <a:buClr>
                <a:srgbClr val="3F3F3F"/>
              </a:buClr>
              <a:buSzPts val="4800"/>
            </a:pPr>
            <a:r>
              <a:rPr lang="en-US" dirty="0"/>
              <a:t>Checking Account – Debit Summary </a:t>
            </a:r>
            <a:endParaRPr sz="1200" dirty="0"/>
          </a:p>
        </p:txBody>
      </p:sp>
      <p:graphicFrame>
        <p:nvGraphicFramePr>
          <p:cNvPr id="121" name="Google Shape;121;p16"/>
          <p:cNvGraphicFramePr/>
          <p:nvPr>
            <p:extLst>
              <p:ext uri="{D42A27DB-BD31-4B8C-83A1-F6EECF244321}">
                <p14:modId xmlns:p14="http://schemas.microsoft.com/office/powerpoint/2010/main" val="1258939401"/>
              </p:ext>
            </p:extLst>
          </p:nvPr>
        </p:nvGraphicFramePr>
        <p:xfrm>
          <a:off x="522515" y="2240478"/>
          <a:ext cx="7903242" cy="3121979"/>
        </p:xfrm>
        <a:graphic>
          <a:graphicData uri="http://schemas.openxmlformats.org/drawingml/2006/table">
            <a:tbl>
              <a:tblPr firstRow="1" bandRow="1">
                <a:noFill/>
              </a:tblPr>
              <a:tblGrid>
                <a:gridCol w="5385199">
                  <a:extLst>
                    <a:ext uri="{9D8B030D-6E8A-4147-A177-3AD203B41FA5}">
                      <a16:colId xmlns:a16="http://schemas.microsoft.com/office/drawing/2014/main" val="20000"/>
                    </a:ext>
                  </a:extLst>
                </a:gridCol>
                <a:gridCol w="2518043">
                  <a:extLst>
                    <a:ext uri="{9D8B030D-6E8A-4147-A177-3AD203B41FA5}">
                      <a16:colId xmlns:a16="http://schemas.microsoft.com/office/drawing/2014/main" val="20001"/>
                    </a:ext>
                  </a:extLst>
                </a:gridCol>
              </a:tblGrid>
              <a:tr h="342908">
                <a:tc>
                  <a:txBody>
                    <a:bodyPr/>
                    <a:lstStyle/>
                    <a:p>
                      <a:pPr marL="0" marR="0" lvl="0" indent="0" algn="ctr" rtl="0">
                        <a:spcBef>
                          <a:spcPts val="0"/>
                        </a:spcBef>
                        <a:spcAft>
                          <a:spcPts val="0"/>
                        </a:spcAft>
                        <a:buNone/>
                      </a:pPr>
                      <a:r>
                        <a:rPr lang="en-US" sz="1800" dirty="0">
                          <a:solidFill>
                            <a:schemeClr val="dk1"/>
                          </a:solidFill>
                        </a:rPr>
                        <a:t>Debit</a:t>
                      </a:r>
                      <a:endParaRPr sz="1800" dirty="0">
                        <a:solidFill>
                          <a:schemeClr val="dk1"/>
                        </a:solidFill>
                      </a:endParaRPr>
                    </a:p>
                  </a:txBody>
                  <a:tcPr marL="68588" marR="68588" marT="34294" marB="34294">
                    <a:solidFill>
                      <a:schemeClr val="accent2"/>
                    </a:solidFill>
                  </a:tcPr>
                </a:tc>
                <a:tc>
                  <a:txBody>
                    <a:bodyPr/>
                    <a:lstStyle/>
                    <a:p>
                      <a:pPr marL="0" marR="0" lvl="0" indent="0" algn="ctr" rtl="0">
                        <a:spcBef>
                          <a:spcPts val="0"/>
                        </a:spcBef>
                        <a:spcAft>
                          <a:spcPts val="0"/>
                        </a:spcAft>
                        <a:buNone/>
                      </a:pPr>
                      <a:r>
                        <a:rPr lang="en-US" sz="1800" dirty="0">
                          <a:solidFill>
                            <a:schemeClr val="dk1"/>
                          </a:solidFill>
                        </a:rPr>
                        <a:t>Amount</a:t>
                      </a:r>
                      <a:endParaRPr sz="1800" dirty="0">
                        <a:solidFill>
                          <a:schemeClr val="dk1"/>
                        </a:solidFill>
                      </a:endParaRPr>
                    </a:p>
                  </a:txBody>
                  <a:tcPr marL="68588" marR="68588" marT="34294" marB="34294">
                    <a:solidFill>
                      <a:schemeClr val="accent2"/>
                    </a:solidFill>
                  </a:tcPr>
                </a:tc>
                <a:extLst>
                  <a:ext uri="{0D108BD9-81ED-4DB2-BD59-A6C34878D82A}">
                    <a16:rowId xmlns:a16="http://schemas.microsoft.com/office/drawing/2014/main" val="10000"/>
                  </a:ext>
                </a:extLst>
              </a:tr>
              <a:tr h="342908">
                <a:tc>
                  <a:txBody>
                    <a:bodyPr/>
                    <a:lstStyle/>
                    <a:p>
                      <a:pPr marL="0" marR="0" lvl="0" indent="0" algn="l" rtl="0">
                        <a:spcBef>
                          <a:spcPts val="0"/>
                        </a:spcBef>
                        <a:spcAft>
                          <a:spcPts val="0"/>
                        </a:spcAft>
                        <a:buNone/>
                      </a:pPr>
                      <a:r>
                        <a:rPr lang="en-US" sz="1800" dirty="0"/>
                        <a:t>2023 Student Scholarships</a:t>
                      </a:r>
                      <a:endParaRPr sz="1800" dirty="0"/>
                    </a:p>
                  </a:txBody>
                  <a:tcPr marL="68588" marR="68588" marT="34294" marB="34294"/>
                </a:tc>
                <a:tc>
                  <a:txBody>
                    <a:bodyPr/>
                    <a:lstStyle/>
                    <a:p>
                      <a:pPr marL="0" marR="0" lvl="0" indent="0" algn="l" rtl="0">
                        <a:spcBef>
                          <a:spcPts val="0"/>
                        </a:spcBef>
                        <a:spcAft>
                          <a:spcPts val="0"/>
                        </a:spcAft>
                        <a:buNone/>
                      </a:pPr>
                      <a:r>
                        <a:rPr lang="en-US" sz="1800" dirty="0"/>
                        <a:t>$ 1500.00</a:t>
                      </a:r>
                      <a:endParaRPr sz="1800" dirty="0"/>
                    </a:p>
                  </a:txBody>
                  <a:tcPr marL="68588" marR="68588" marT="34294" marB="34294"/>
                </a:tc>
                <a:extLst>
                  <a:ext uri="{0D108BD9-81ED-4DB2-BD59-A6C34878D82A}">
                    <a16:rowId xmlns:a16="http://schemas.microsoft.com/office/drawing/2014/main" val="3944791692"/>
                  </a:ext>
                </a:extLst>
              </a:tr>
              <a:tr h="342908">
                <a:tc>
                  <a:txBody>
                    <a:bodyPr/>
                    <a:lstStyle/>
                    <a:p>
                      <a:pPr marL="0" marR="0" lvl="0" indent="0" algn="l" rtl="0">
                        <a:spcBef>
                          <a:spcPts val="0"/>
                        </a:spcBef>
                        <a:spcAft>
                          <a:spcPts val="0"/>
                        </a:spcAft>
                        <a:buNone/>
                      </a:pPr>
                      <a:r>
                        <a:rPr lang="en-US" sz="1800" dirty="0"/>
                        <a:t>2023 ASCLS Annual Meeting </a:t>
                      </a:r>
                      <a:endParaRPr sz="1800" dirty="0"/>
                    </a:p>
                  </a:txBody>
                  <a:tcPr marL="68588" marR="68588" marT="34294" marB="34294"/>
                </a:tc>
                <a:tc>
                  <a:txBody>
                    <a:bodyPr/>
                    <a:lstStyle/>
                    <a:p>
                      <a:pPr marL="0" marR="0" lvl="0" indent="0" algn="l" rtl="0">
                        <a:spcBef>
                          <a:spcPts val="0"/>
                        </a:spcBef>
                        <a:spcAft>
                          <a:spcPts val="0"/>
                        </a:spcAft>
                        <a:buNone/>
                      </a:pPr>
                      <a:r>
                        <a:rPr lang="en-US" sz="1800" dirty="0"/>
                        <a:t>$ 6025.04</a:t>
                      </a:r>
                      <a:endParaRPr sz="1800" dirty="0"/>
                    </a:p>
                  </a:txBody>
                  <a:tcPr marL="68588" marR="68588" marT="34294" marB="34294"/>
                </a:tc>
                <a:extLst>
                  <a:ext uri="{0D108BD9-81ED-4DB2-BD59-A6C34878D82A}">
                    <a16:rowId xmlns:a16="http://schemas.microsoft.com/office/drawing/2014/main" val="10001"/>
                  </a:ext>
                </a:extLst>
              </a:tr>
              <a:tr h="342908">
                <a:tc>
                  <a:txBody>
                    <a:bodyPr/>
                    <a:lstStyle/>
                    <a:p>
                      <a:pPr marL="0" marR="0" lvl="0" indent="0" algn="l" rtl="0">
                        <a:spcBef>
                          <a:spcPts val="0"/>
                        </a:spcBef>
                        <a:spcAft>
                          <a:spcPts val="0"/>
                        </a:spcAft>
                        <a:buNone/>
                      </a:pPr>
                      <a:r>
                        <a:rPr lang="en-US" sz="1800" dirty="0"/>
                        <a:t>2023 Region V Fall Symposium/Leadership Academy</a:t>
                      </a:r>
                      <a:endParaRPr sz="1800" dirty="0"/>
                    </a:p>
                  </a:txBody>
                  <a:tcPr marL="68588" marR="68588" marT="34294" marB="34294"/>
                </a:tc>
                <a:tc>
                  <a:txBody>
                    <a:bodyPr/>
                    <a:lstStyle/>
                    <a:p>
                      <a:pPr marL="0" marR="0" lvl="0" indent="0" algn="l" rtl="0">
                        <a:spcBef>
                          <a:spcPts val="0"/>
                        </a:spcBef>
                        <a:spcAft>
                          <a:spcPts val="0"/>
                        </a:spcAft>
                        <a:buNone/>
                      </a:pPr>
                      <a:r>
                        <a:rPr lang="en-US" sz="1800" dirty="0"/>
                        <a:t>$ 1377.64</a:t>
                      </a:r>
                    </a:p>
                  </a:txBody>
                  <a:tcPr marL="68588" marR="68588" marT="34294" marB="34294"/>
                </a:tc>
                <a:extLst>
                  <a:ext uri="{0D108BD9-81ED-4DB2-BD59-A6C34878D82A}">
                    <a16:rowId xmlns:a16="http://schemas.microsoft.com/office/drawing/2014/main" val="10002"/>
                  </a:ext>
                </a:extLst>
              </a:tr>
              <a:tr h="378715">
                <a:tc>
                  <a:txBody>
                    <a:bodyPr/>
                    <a:lstStyle/>
                    <a:p>
                      <a:pPr marL="0" marR="0" lvl="0" indent="0" algn="l" rtl="0">
                        <a:spcBef>
                          <a:spcPts val="0"/>
                        </a:spcBef>
                        <a:spcAft>
                          <a:spcPts val="0"/>
                        </a:spcAft>
                        <a:buNone/>
                      </a:pPr>
                      <a:r>
                        <a:rPr lang="en-US" sz="1800" dirty="0"/>
                        <a:t>2023 Legislative Days</a:t>
                      </a:r>
                      <a:endParaRPr sz="1800" dirty="0"/>
                    </a:p>
                  </a:txBody>
                  <a:tcPr marL="68588" marR="68588" marT="34294" marB="34294"/>
                </a:tc>
                <a:tc>
                  <a:txBody>
                    <a:bodyPr/>
                    <a:lstStyle/>
                    <a:p>
                      <a:pPr marL="0" marR="0" lvl="0" indent="0" algn="l" rtl="0">
                        <a:spcBef>
                          <a:spcPts val="0"/>
                        </a:spcBef>
                        <a:spcAft>
                          <a:spcPts val="0"/>
                        </a:spcAft>
                        <a:buNone/>
                      </a:pPr>
                      <a:r>
                        <a:rPr lang="en-US" sz="1800" dirty="0"/>
                        <a:t>$ 2522.88</a:t>
                      </a:r>
                    </a:p>
                  </a:txBody>
                  <a:tcPr marL="68588" marR="68588" marT="34294" marB="34294"/>
                </a:tc>
                <a:extLst>
                  <a:ext uri="{0D108BD9-81ED-4DB2-BD59-A6C34878D82A}">
                    <a16:rowId xmlns:a16="http://schemas.microsoft.com/office/drawing/2014/main" val="1400360186"/>
                  </a:ext>
                </a:extLst>
              </a:tr>
              <a:tr h="3429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2023 (Nov) PACE Dues</a:t>
                      </a: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$ 450.00</a:t>
                      </a:r>
                    </a:p>
                  </a:txBody>
                  <a:tcPr marL="68588" marR="68588" marT="34294" marB="34294"/>
                </a:tc>
                <a:extLst>
                  <a:ext uri="{0D108BD9-81ED-4DB2-BD59-A6C34878D82A}">
                    <a16:rowId xmlns:a16="http://schemas.microsoft.com/office/drawing/2014/main" val="2115726263"/>
                  </a:ext>
                </a:extLst>
              </a:tr>
              <a:tr h="342908">
                <a:tc>
                  <a:txBody>
                    <a:bodyPr/>
                    <a:lstStyle/>
                    <a:p>
                      <a:pPr marL="0" marR="0" lvl="0" indent="0" algn="l" rtl="0">
                        <a:spcBef>
                          <a:spcPts val="0"/>
                        </a:spcBef>
                        <a:spcAft>
                          <a:spcPts val="0"/>
                        </a:spcAft>
                        <a:buNone/>
                      </a:pPr>
                      <a:r>
                        <a:rPr lang="en-US" sz="1800" dirty="0"/>
                        <a:t>2024 Website</a:t>
                      </a:r>
                      <a:endParaRPr sz="1800" dirty="0"/>
                    </a:p>
                  </a:txBody>
                  <a:tcPr marL="68588" marR="68588" marT="34294" marB="34294"/>
                </a:tc>
                <a:tc>
                  <a:txBody>
                    <a:bodyPr/>
                    <a:lstStyle/>
                    <a:p>
                      <a:pPr marL="0" marR="0" lvl="0" indent="0" algn="l" rtl="0">
                        <a:spcBef>
                          <a:spcPts val="0"/>
                        </a:spcBef>
                        <a:spcAft>
                          <a:spcPts val="0"/>
                        </a:spcAft>
                        <a:buNone/>
                      </a:pPr>
                      <a:r>
                        <a:rPr lang="en-US" sz="1800" dirty="0"/>
                        <a:t>$ 324.00</a:t>
                      </a:r>
                    </a:p>
                  </a:txBody>
                  <a:tcPr marL="68588" marR="68588" marT="34294" marB="34294"/>
                </a:tc>
                <a:extLst>
                  <a:ext uri="{0D108BD9-81ED-4DB2-BD59-A6C34878D82A}">
                    <a16:rowId xmlns:a16="http://schemas.microsoft.com/office/drawing/2014/main" val="10003"/>
                  </a:ext>
                </a:extLst>
              </a:tr>
              <a:tr h="342908">
                <a:tc>
                  <a:txBody>
                    <a:bodyPr/>
                    <a:lstStyle/>
                    <a:p>
                      <a:pPr marL="0" marR="0" lvl="0" indent="0" algn="l" rtl="0">
                        <a:spcBef>
                          <a:spcPts val="0"/>
                        </a:spcBef>
                        <a:spcAft>
                          <a:spcPts val="0"/>
                        </a:spcAft>
                        <a:buNone/>
                      </a:pPr>
                      <a:r>
                        <a:rPr lang="en-US" sz="1800" dirty="0"/>
                        <a:t>2024 ND State Science and Engineering Fair</a:t>
                      </a:r>
                      <a:endParaRPr sz="1800" dirty="0"/>
                    </a:p>
                  </a:txBody>
                  <a:tcPr marL="68588" marR="68588" marT="34294" marB="34294"/>
                </a:tc>
                <a:tc>
                  <a:txBody>
                    <a:bodyPr/>
                    <a:lstStyle/>
                    <a:p>
                      <a:pPr marL="0" marR="0" lvl="0" indent="0" algn="l" rtl="0">
                        <a:spcBef>
                          <a:spcPts val="0"/>
                        </a:spcBef>
                        <a:spcAft>
                          <a:spcPts val="0"/>
                        </a:spcAft>
                        <a:buNone/>
                      </a:pPr>
                      <a:r>
                        <a:rPr lang="en-US" sz="1800" dirty="0"/>
                        <a:t>$ 300.00</a:t>
                      </a:r>
                      <a:endParaRPr sz="1800" dirty="0"/>
                    </a:p>
                  </a:txBody>
                  <a:tcPr marL="68588" marR="68588" marT="34294" marB="34294"/>
                </a:tc>
                <a:extLst>
                  <a:ext uri="{0D108BD9-81ED-4DB2-BD59-A6C34878D82A}">
                    <a16:rowId xmlns:a16="http://schemas.microsoft.com/office/drawing/2014/main" val="10004"/>
                  </a:ext>
                </a:extLst>
              </a:tr>
              <a:tr h="342908">
                <a:tc>
                  <a:txBody>
                    <a:bodyPr/>
                    <a:lstStyle/>
                    <a:p>
                      <a:pPr marL="0" marR="0" lvl="0" indent="0" algn="r" rtl="0">
                        <a:spcBef>
                          <a:spcPts val="0"/>
                        </a:spcBef>
                        <a:spcAft>
                          <a:spcPts val="0"/>
                        </a:spcAft>
                        <a:buNone/>
                      </a:pPr>
                      <a:r>
                        <a:rPr lang="en-US" sz="1800" b="1"/>
                        <a:t>Total Debit:</a:t>
                      </a:r>
                      <a:endParaRPr sz="1800" b="1"/>
                    </a:p>
                  </a:txBody>
                  <a:tcPr marL="68588" marR="68588" marT="34294" marB="34294"/>
                </a:tc>
                <a:tc>
                  <a:txBody>
                    <a:bodyPr/>
                    <a:lstStyle/>
                    <a:p>
                      <a:pPr marL="0" marR="0" lvl="0" indent="0" algn="l" rtl="0">
                        <a:spcBef>
                          <a:spcPts val="0"/>
                        </a:spcBef>
                        <a:spcAft>
                          <a:spcPts val="0"/>
                        </a:spcAft>
                        <a:buNone/>
                      </a:pPr>
                      <a:r>
                        <a:rPr lang="en-US" sz="1800" b="1" dirty="0"/>
                        <a:t>$ 12,499.60</a:t>
                      </a:r>
                      <a:endParaRPr sz="1800" b="1" dirty="0"/>
                    </a:p>
                  </a:txBody>
                  <a:tcPr marL="68588" marR="68588" marT="34294" marB="34294"/>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F6E9-715D-2CF6-D520-8808C1B656C2}"/>
              </a:ext>
            </a:extLst>
          </p:cNvPr>
          <p:cNvSpPr>
            <a:spLocks noGrp="1"/>
          </p:cNvSpPr>
          <p:nvPr>
            <p:ph type="title"/>
          </p:nvPr>
        </p:nvSpPr>
        <p:spPr/>
        <p:txBody>
          <a:bodyPr/>
          <a:lstStyle/>
          <a:p>
            <a:r>
              <a:rPr lang="en-US" dirty="0"/>
              <a:t>ND State Science and Engineering Fair</a:t>
            </a:r>
          </a:p>
        </p:txBody>
      </p:sp>
      <p:pic>
        <p:nvPicPr>
          <p:cNvPr id="12" name="Picture 11">
            <a:extLst>
              <a:ext uri="{FF2B5EF4-FFF2-40B4-BE49-F238E27FC236}">
                <a16:creationId xmlns:a16="http://schemas.microsoft.com/office/drawing/2014/main" id="{E276C82C-FE02-B4C7-C0E5-F17C59EF7BD4}"/>
              </a:ext>
            </a:extLst>
          </p:cNvPr>
          <p:cNvPicPr>
            <a:picLocks noChangeAspect="1"/>
          </p:cNvPicPr>
          <p:nvPr/>
        </p:nvPicPr>
        <p:blipFill>
          <a:blip r:embed="rId2"/>
          <a:stretch>
            <a:fillRect/>
          </a:stretch>
        </p:blipFill>
        <p:spPr>
          <a:xfrm>
            <a:off x="611669" y="2291988"/>
            <a:ext cx="3743518" cy="2876698"/>
          </a:xfrm>
          <a:prstGeom prst="rect">
            <a:avLst/>
          </a:prstGeom>
        </p:spPr>
      </p:pic>
      <p:pic>
        <p:nvPicPr>
          <p:cNvPr id="14" name="Picture 13">
            <a:extLst>
              <a:ext uri="{FF2B5EF4-FFF2-40B4-BE49-F238E27FC236}">
                <a16:creationId xmlns:a16="http://schemas.microsoft.com/office/drawing/2014/main" id="{7E9A5F18-3D3B-4145-2F54-3285AFE262F3}"/>
              </a:ext>
            </a:extLst>
          </p:cNvPr>
          <p:cNvPicPr>
            <a:picLocks noChangeAspect="1"/>
          </p:cNvPicPr>
          <p:nvPr/>
        </p:nvPicPr>
        <p:blipFill>
          <a:blip r:embed="rId3"/>
          <a:stretch>
            <a:fillRect/>
          </a:stretch>
        </p:blipFill>
        <p:spPr>
          <a:xfrm>
            <a:off x="4251277" y="2423160"/>
            <a:ext cx="4471274" cy="2614352"/>
          </a:xfrm>
          <a:prstGeom prst="rect">
            <a:avLst/>
          </a:prstGeom>
        </p:spPr>
      </p:pic>
    </p:spTree>
    <p:extLst>
      <p:ext uri="{BB962C8B-B14F-4D97-AF65-F5344CB8AC3E}">
        <p14:creationId xmlns:p14="http://schemas.microsoft.com/office/powerpoint/2010/main" val="309997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B49F-E809-50B0-5EF9-162309D41769}"/>
              </a:ext>
            </a:extLst>
          </p:cNvPr>
          <p:cNvSpPr>
            <a:spLocks noGrp="1"/>
          </p:cNvSpPr>
          <p:nvPr>
            <p:ph type="title"/>
          </p:nvPr>
        </p:nvSpPr>
        <p:spPr/>
        <p:txBody>
          <a:bodyPr/>
          <a:lstStyle/>
          <a:p>
            <a:r>
              <a:rPr lang="en-US" dirty="0"/>
              <a:t>ND State Science and Engineering Fair</a:t>
            </a:r>
          </a:p>
        </p:txBody>
      </p:sp>
      <p:pic>
        <p:nvPicPr>
          <p:cNvPr id="7" name="Picture 6">
            <a:extLst>
              <a:ext uri="{FF2B5EF4-FFF2-40B4-BE49-F238E27FC236}">
                <a16:creationId xmlns:a16="http://schemas.microsoft.com/office/drawing/2014/main" id="{F575AECF-0ABE-9636-BF5A-D894F6B554FE}"/>
              </a:ext>
            </a:extLst>
          </p:cNvPr>
          <p:cNvPicPr>
            <a:picLocks noChangeAspect="1"/>
          </p:cNvPicPr>
          <p:nvPr/>
        </p:nvPicPr>
        <p:blipFill>
          <a:blip r:embed="rId2"/>
          <a:stretch>
            <a:fillRect/>
          </a:stretch>
        </p:blipFill>
        <p:spPr>
          <a:xfrm>
            <a:off x="5389786" y="2413528"/>
            <a:ext cx="2976974" cy="2777771"/>
          </a:xfrm>
          <a:prstGeom prst="rect">
            <a:avLst/>
          </a:prstGeom>
        </p:spPr>
      </p:pic>
      <p:pic>
        <p:nvPicPr>
          <p:cNvPr id="9" name="Picture 8">
            <a:extLst>
              <a:ext uri="{FF2B5EF4-FFF2-40B4-BE49-F238E27FC236}">
                <a16:creationId xmlns:a16="http://schemas.microsoft.com/office/drawing/2014/main" id="{1F177BB8-6CE8-D8C9-135A-B4509366BD21}"/>
              </a:ext>
            </a:extLst>
          </p:cNvPr>
          <p:cNvPicPr>
            <a:picLocks noChangeAspect="1"/>
          </p:cNvPicPr>
          <p:nvPr/>
        </p:nvPicPr>
        <p:blipFill>
          <a:blip r:embed="rId3"/>
          <a:stretch>
            <a:fillRect/>
          </a:stretch>
        </p:blipFill>
        <p:spPr>
          <a:xfrm>
            <a:off x="196445" y="2297842"/>
            <a:ext cx="1979243" cy="1385735"/>
          </a:xfrm>
          <a:prstGeom prst="rect">
            <a:avLst/>
          </a:prstGeom>
        </p:spPr>
      </p:pic>
      <p:pic>
        <p:nvPicPr>
          <p:cNvPr id="11" name="Picture 10">
            <a:extLst>
              <a:ext uri="{FF2B5EF4-FFF2-40B4-BE49-F238E27FC236}">
                <a16:creationId xmlns:a16="http://schemas.microsoft.com/office/drawing/2014/main" id="{BBFB3E82-8FDB-7AE1-D460-0EB77CB02F9A}"/>
              </a:ext>
            </a:extLst>
          </p:cNvPr>
          <p:cNvPicPr>
            <a:picLocks noChangeAspect="1"/>
          </p:cNvPicPr>
          <p:nvPr/>
        </p:nvPicPr>
        <p:blipFill>
          <a:blip r:embed="rId4"/>
          <a:stretch>
            <a:fillRect/>
          </a:stretch>
        </p:blipFill>
        <p:spPr>
          <a:xfrm>
            <a:off x="1724891" y="2990710"/>
            <a:ext cx="3321995" cy="2428985"/>
          </a:xfrm>
          <a:prstGeom prst="rect">
            <a:avLst/>
          </a:prstGeom>
        </p:spPr>
      </p:pic>
    </p:spTree>
    <p:extLst>
      <p:ext uri="{BB962C8B-B14F-4D97-AF65-F5344CB8AC3E}">
        <p14:creationId xmlns:p14="http://schemas.microsoft.com/office/powerpoint/2010/main" val="151814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4835" y="1688412"/>
            <a:ext cx="3209196" cy="1752599"/>
          </a:xfrm>
        </p:spPr>
        <p:txBody>
          <a:bodyPr>
            <a:normAutofit/>
          </a:bodyPr>
          <a:lstStyle/>
          <a:p>
            <a:pPr>
              <a:lnSpc>
                <a:spcPct val="90000"/>
              </a:lnSpc>
            </a:pPr>
            <a:r>
              <a:rPr lang="en-US" b="1" dirty="0"/>
              <a:t>Current Financial Report</a:t>
            </a:r>
          </a:p>
        </p:txBody>
      </p:sp>
      <p:sp>
        <p:nvSpPr>
          <p:cNvPr id="3" name="Content Placeholder 2"/>
          <p:cNvSpPr>
            <a:spLocks noGrp="1"/>
          </p:cNvSpPr>
          <p:nvPr>
            <p:ph idx="1"/>
          </p:nvPr>
        </p:nvSpPr>
        <p:spPr>
          <a:xfrm>
            <a:off x="903684" y="3395870"/>
            <a:ext cx="3558115" cy="3124201"/>
          </a:xfrm>
        </p:spPr>
        <p:txBody>
          <a:bodyPr>
            <a:normAutofit/>
          </a:bodyPr>
          <a:lstStyle/>
          <a:p>
            <a:endParaRPr lang="en-US" dirty="0"/>
          </a:p>
          <a:p>
            <a:endParaRPr lang="en-US" dirty="0"/>
          </a:p>
          <a:p>
            <a:r>
              <a:rPr lang="en-US" sz="2800" dirty="0"/>
              <a:t>Motion to approve?</a:t>
            </a:r>
          </a:p>
          <a:p>
            <a:endParaRPr lang="en-US" dirty="0"/>
          </a:p>
          <a:p>
            <a:pPr marL="0" indent="0">
              <a:buNone/>
            </a:pPr>
            <a:endParaRPr lang="en-US" dirty="0"/>
          </a:p>
        </p:txBody>
      </p:sp>
      <p:pic>
        <p:nvPicPr>
          <p:cNvPr id="7" name="Graphic 6" descr="Gavel">
            <a:extLst>
              <a:ext uri="{FF2B5EF4-FFF2-40B4-BE49-F238E27FC236}">
                <a16:creationId xmlns:a16="http://schemas.microsoft.com/office/drawing/2014/main" id="{596FAB2B-9C25-4067-9FF2-9146A046CA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5805" y="1506061"/>
            <a:ext cx="3558115" cy="3558115"/>
          </a:xfrm>
          <a:prstGeom prst="rect">
            <a:avLst/>
          </a:prstGeom>
        </p:spPr>
      </p:pic>
    </p:spTree>
    <p:extLst>
      <p:ext uri="{BB962C8B-B14F-4D97-AF65-F5344CB8AC3E}">
        <p14:creationId xmlns:p14="http://schemas.microsoft.com/office/powerpoint/2010/main" val="309375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dirty="0">
                <a:solidFill>
                  <a:srgbClr val="FFFFFF"/>
                </a:solidFill>
              </a:rPr>
              <a:t>Membership</a:t>
            </a:r>
          </a:p>
        </p:txBody>
      </p:sp>
      <p:grpSp>
        <p:nvGrpSpPr>
          <p:cNvPr id="29" name="Group 2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711272" y="950222"/>
            <a:ext cx="5526087" cy="5105400"/>
          </a:xfrm>
        </p:spPr>
        <p:txBody>
          <a:bodyPr>
            <a:normAutofit/>
          </a:bodyPr>
          <a:lstStyle/>
          <a:p>
            <a:r>
              <a:rPr lang="en-US" dirty="0"/>
              <a:t>ASCLS-ND Membership Chair</a:t>
            </a:r>
          </a:p>
          <a:p>
            <a:pPr lvl="1"/>
            <a:r>
              <a:rPr lang="en-US" sz="2400" dirty="0"/>
              <a:t>Sharon </a:t>
            </a:r>
            <a:r>
              <a:rPr lang="en-US" sz="2400" dirty="0" err="1"/>
              <a:t>Reistad</a:t>
            </a:r>
            <a:endParaRPr lang="en-US" sz="2400" dirty="0"/>
          </a:p>
          <a:p>
            <a:pPr marL="457200" lvl="1" indent="0">
              <a:buNone/>
            </a:pPr>
            <a:endParaRPr lang="en-US" sz="2400" dirty="0"/>
          </a:p>
          <a:p>
            <a:r>
              <a:rPr lang="en-US" dirty="0"/>
              <a:t>Membership Packages</a:t>
            </a:r>
          </a:p>
          <a:p>
            <a:pPr marL="0" indent="0">
              <a:buNone/>
            </a:pPr>
            <a:r>
              <a:rPr lang="en-US" sz="1800" dirty="0">
                <a:hlinkClick r:id="rId3"/>
              </a:rPr>
              <a:t>https://ascls.org/membership/membership-packages</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E100-E39B-4086-A101-9763D2E46480}"/>
              </a:ext>
            </a:extLst>
          </p:cNvPr>
          <p:cNvSpPr>
            <a:spLocks noGrp="1"/>
          </p:cNvSpPr>
          <p:nvPr>
            <p:ph type="title"/>
          </p:nvPr>
        </p:nvSpPr>
        <p:spPr>
          <a:xfrm>
            <a:off x="1219200" y="762000"/>
            <a:ext cx="7147560" cy="670561"/>
          </a:xfrm>
        </p:spPr>
        <p:txBody>
          <a:bodyPr/>
          <a:lstStyle/>
          <a:p>
            <a:pPr algn="ctr"/>
            <a:r>
              <a:rPr lang="en-US" b="1" dirty="0">
                <a:latin typeface="Corbel" panose="020B0503020204020204" pitchFamily="34" charset="0"/>
              </a:rPr>
              <a:t>State Science Fair Winners 2024</a:t>
            </a:r>
          </a:p>
        </p:txBody>
      </p:sp>
      <p:sp>
        <p:nvSpPr>
          <p:cNvPr id="4" name="Content Placeholder 3">
            <a:extLst>
              <a:ext uri="{FF2B5EF4-FFF2-40B4-BE49-F238E27FC236}">
                <a16:creationId xmlns:a16="http://schemas.microsoft.com/office/drawing/2014/main" id="{B79543BA-B03A-ACE6-4C4B-CF283657D47F}"/>
              </a:ext>
            </a:extLst>
          </p:cNvPr>
          <p:cNvSpPr>
            <a:spLocks noGrp="1"/>
          </p:cNvSpPr>
          <p:nvPr>
            <p:ph idx="1"/>
          </p:nvPr>
        </p:nvSpPr>
        <p:spPr/>
        <p:txBody>
          <a:bodyPr/>
          <a:lstStyle/>
          <a:p>
            <a:pPr algn="ctr"/>
            <a:r>
              <a:rPr lang="en-US" sz="2000" b="1" dirty="0">
                <a:latin typeface="Corbel" panose="020B0503020204020204" pitchFamily="34" charset="0"/>
              </a:rPr>
              <a:t>American Society for Clinical Laboratory Science </a:t>
            </a:r>
          </a:p>
          <a:p>
            <a:pPr algn="ctr"/>
            <a:r>
              <a:rPr lang="en-US" sz="2000" b="1" dirty="0">
                <a:latin typeface="Corbel" panose="020B0503020204020204" pitchFamily="34" charset="0"/>
              </a:rPr>
              <a:t>North Dakota Chapter</a:t>
            </a:r>
            <a:endParaRPr lang="en-US" sz="2000" dirty="0">
              <a:latin typeface="Corbel" panose="020B0503020204020204" pitchFamily="34" charset="0"/>
            </a:endParaRPr>
          </a:p>
          <a:p>
            <a:endParaRPr lang="en-US" sz="2000" dirty="0">
              <a:latin typeface="Corbel" panose="020B0503020204020204" pitchFamily="34" charset="0"/>
            </a:endParaRPr>
          </a:p>
          <a:p>
            <a:r>
              <a:rPr lang="en-US" sz="2000" dirty="0">
                <a:latin typeface="Corbel" panose="020B0503020204020204" pitchFamily="34" charset="0"/>
              </a:rPr>
              <a:t>Provides a monetary award of $50 and a certificate to the Projects Related to Laboratory Science in the Junior and Senior Division. </a:t>
            </a:r>
          </a:p>
          <a:p>
            <a:endParaRPr lang="en-US" sz="2000" dirty="0">
              <a:latin typeface="Corbel" panose="020B0503020204020204" pitchFamily="34" charset="0"/>
            </a:endParaRPr>
          </a:p>
          <a:p>
            <a:endParaRPr lang="en-US" sz="2000" dirty="0">
              <a:latin typeface="Corbel" panose="020B0503020204020204" pitchFamily="34" charset="0"/>
            </a:endParaRPr>
          </a:p>
          <a:p>
            <a:r>
              <a:rPr lang="en-US" sz="2000" dirty="0"/>
              <a:t>This year Sharon </a:t>
            </a:r>
            <a:r>
              <a:rPr lang="en-US" sz="2000" dirty="0" err="1"/>
              <a:t>Reistad</a:t>
            </a:r>
            <a:r>
              <a:rPr lang="en-US" sz="2000" dirty="0"/>
              <a:t> was able to present the winners with their awards and take pictures of the 7 winners.</a:t>
            </a:r>
          </a:p>
        </p:txBody>
      </p:sp>
    </p:spTree>
    <p:extLst>
      <p:ext uri="{BB962C8B-B14F-4D97-AF65-F5344CB8AC3E}">
        <p14:creationId xmlns:p14="http://schemas.microsoft.com/office/powerpoint/2010/main" val="362001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0716-3201-80D6-693B-8E71D8CBE1E3}"/>
              </a:ext>
            </a:extLst>
          </p:cNvPr>
          <p:cNvSpPr>
            <a:spLocks noGrp="1"/>
          </p:cNvSpPr>
          <p:nvPr>
            <p:ph type="title"/>
          </p:nvPr>
        </p:nvSpPr>
        <p:spPr>
          <a:xfrm>
            <a:off x="304800" y="5257800"/>
            <a:ext cx="10210800" cy="1582479"/>
          </a:xfrm>
        </p:spPr>
        <p:txBody>
          <a:bodyPr>
            <a:normAutofit fontScale="90000"/>
          </a:bodyPr>
          <a:lstStyle/>
          <a:p>
            <a:r>
              <a:rPr lang="en-US" sz="1800" b="1" i="0" dirty="0">
                <a:solidFill>
                  <a:srgbClr val="222222"/>
                </a:solidFill>
                <a:effectLst/>
                <a:highlight>
                  <a:srgbClr val="FFFFFF"/>
                </a:highlight>
                <a:latin typeface="Corbel" panose="020B0503020204020204" pitchFamily="34" charset="0"/>
              </a:rPr>
              <a:t>Aubrey </a:t>
            </a:r>
            <a:r>
              <a:rPr lang="en-US" sz="1800" b="1" i="0" dirty="0" err="1">
                <a:solidFill>
                  <a:srgbClr val="222222"/>
                </a:solidFill>
                <a:effectLst/>
                <a:highlight>
                  <a:srgbClr val="FFFFFF"/>
                </a:highlight>
                <a:latin typeface="Corbel" panose="020B0503020204020204" pitchFamily="34" charset="0"/>
              </a:rPr>
              <a:t>Roehrich</a:t>
            </a:r>
            <a:r>
              <a:rPr lang="en-US" sz="1800" b="1" i="0" dirty="0">
                <a:solidFill>
                  <a:srgbClr val="222222"/>
                </a:solidFill>
                <a:effectLst/>
                <a:highlight>
                  <a:srgbClr val="FFFFFF"/>
                </a:highlight>
                <a:latin typeface="Corbel" panose="020B0503020204020204" pitchFamily="34" charset="0"/>
              </a:rPr>
              <a:t> - "Are Fingerprints Inherited?" from Linton Public School</a:t>
            </a:r>
            <a:br>
              <a:rPr lang="en-US" sz="1800" b="1" i="0" dirty="0">
                <a:solidFill>
                  <a:srgbClr val="222222"/>
                </a:solidFill>
                <a:effectLst/>
                <a:highlight>
                  <a:srgbClr val="FFFFFF"/>
                </a:highlight>
                <a:latin typeface="Corbel" panose="020B0503020204020204" pitchFamily="34" charset="0"/>
              </a:rPr>
            </a:br>
            <a:br>
              <a:rPr lang="en-US" sz="1800" b="1" i="0" dirty="0">
                <a:solidFill>
                  <a:srgbClr val="222222"/>
                </a:solidFill>
                <a:effectLst/>
                <a:highlight>
                  <a:srgbClr val="FFFFFF"/>
                </a:highlight>
                <a:latin typeface="Corbel" panose="020B0503020204020204" pitchFamily="34" charset="0"/>
              </a:rPr>
            </a:br>
            <a:r>
              <a:rPr lang="en-US" sz="1800" b="1" i="0" dirty="0">
                <a:solidFill>
                  <a:srgbClr val="222222"/>
                </a:solidFill>
                <a:effectLst/>
                <a:highlight>
                  <a:srgbClr val="FFFFFF"/>
                </a:highlight>
                <a:latin typeface="Corbel" panose="020B0503020204020204" pitchFamily="34" charset="0"/>
              </a:rPr>
              <a:t>Evelyn Chambers - "Cockroach Neuroscience: A Gateway to Human Communication”</a:t>
            </a:r>
            <a:br>
              <a:rPr lang="en-US" sz="1800" b="1" i="0" dirty="0">
                <a:solidFill>
                  <a:srgbClr val="222222"/>
                </a:solidFill>
                <a:effectLst/>
                <a:highlight>
                  <a:srgbClr val="FFFFFF"/>
                </a:highlight>
                <a:latin typeface="Corbel" panose="020B0503020204020204" pitchFamily="34" charset="0"/>
              </a:rPr>
            </a:br>
            <a:r>
              <a:rPr lang="en-US" sz="1800" b="1" i="0" dirty="0">
                <a:solidFill>
                  <a:srgbClr val="222222"/>
                </a:solidFill>
                <a:effectLst/>
                <a:highlight>
                  <a:srgbClr val="FFFFFF"/>
                </a:highlight>
                <a:latin typeface="Corbel" panose="020B0503020204020204" pitchFamily="34" charset="0"/>
              </a:rPr>
              <a:t> from Woodhaven Academy</a:t>
            </a:r>
            <a:br>
              <a:rPr lang="en-US" sz="1800" b="1" i="0" dirty="0">
                <a:solidFill>
                  <a:srgbClr val="222222"/>
                </a:solidFill>
                <a:effectLst/>
                <a:highlight>
                  <a:srgbClr val="FFFFFF"/>
                </a:highlight>
                <a:latin typeface="Corbel" panose="020B0503020204020204" pitchFamily="34" charset="0"/>
              </a:rPr>
            </a:br>
            <a:br>
              <a:rPr lang="en-US" sz="1800" b="1" i="0" dirty="0">
                <a:solidFill>
                  <a:srgbClr val="222222"/>
                </a:solidFill>
                <a:effectLst/>
                <a:highlight>
                  <a:srgbClr val="FFFFFF"/>
                </a:highlight>
                <a:latin typeface="Corbel" panose="020B0503020204020204" pitchFamily="34" charset="0"/>
              </a:rPr>
            </a:br>
            <a:r>
              <a:rPr lang="en-US" sz="1800" b="1" i="0" dirty="0">
                <a:solidFill>
                  <a:srgbClr val="222222"/>
                </a:solidFill>
                <a:effectLst/>
                <a:highlight>
                  <a:srgbClr val="FFFFFF"/>
                </a:highlight>
                <a:latin typeface="Corbel" panose="020B0503020204020204" pitchFamily="34" charset="0"/>
              </a:rPr>
              <a:t>Karly </a:t>
            </a:r>
            <a:r>
              <a:rPr lang="en-US" sz="1800" b="1" i="0" dirty="0" err="1">
                <a:solidFill>
                  <a:srgbClr val="222222"/>
                </a:solidFill>
                <a:effectLst/>
                <a:highlight>
                  <a:srgbClr val="FFFFFF"/>
                </a:highlight>
                <a:latin typeface="Corbel" panose="020B0503020204020204" pitchFamily="34" charset="0"/>
              </a:rPr>
              <a:t>Rivinius</a:t>
            </a:r>
            <a:r>
              <a:rPr lang="en-US" sz="1800" b="1" i="0" dirty="0">
                <a:solidFill>
                  <a:srgbClr val="222222"/>
                </a:solidFill>
                <a:effectLst/>
                <a:highlight>
                  <a:srgbClr val="FFFFFF"/>
                </a:highlight>
                <a:latin typeface="Corbel" panose="020B0503020204020204" pitchFamily="34" charset="0"/>
              </a:rPr>
              <a:t> - "</a:t>
            </a:r>
            <a:r>
              <a:rPr lang="en-US" sz="1800" b="1" i="0" dirty="0" err="1">
                <a:solidFill>
                  <a:srgbClr val="222222"/>
                </a:solidFill>
                <a:effectLst/>
                <a:highlight>
                  <a:srgbClr val="FFFFFF"/>
                </a:highlight>
                <a:latin typeface="Corbel" panose="020B0503020204020204" pitchFamily="34" charset="0"/>
              </a:rPr>
              <a:t>Neospora</a:t>
            </a:r>
            <a:r>
              <a:rPr lang="en-US" sz="1800" b="1" i="0" dirty="0">
                <a:solidFill>
                  <a:srgbClr val="222222"/>
                </a:solidFill>
                <a:effectLst/>
                <a:highlight>
                  <a:srgbClr val="FFFFFF"/>
                </a:highlight>
                <a:latin typeface="Corbel" panose="020B0503020204020204" pitchFamily="34" charset="0"/>
              </a:rPr>
              <a:t> Caninum in Cattle”  from Gackle-Streeter Public School</a:t>
            </a:r>
            <a:br>
              <a:rPr lang="en-US" sz="1200" b="0" i="0" dirty="0">
                <a:solidFill>
                  <a:srgbClr val="222222"/>
                </a:solidFill>
                <a:effectLst/>
                <a:highlight>
                  <a:srgbClr val="FFFFFF"/>
                </a:highlight>
                <a:latin typeface="Arial" panose="020B0604020202020204" pitchFamily="34" charset="0"/>
              </a:rPr>
            </a:br>
            <a:endParaRPr lang="en-US" sz="2800" dirty="0"/>
          </a:p>
        </p:txBody>
      </p:sp>
      <p:pic>
        <p:nvPicPr>
          <p:cNvPr id="6" name="Content Placeholder 5" descr="A group of women holding certificates&#10;&#10;Description automatically generated">
            <a:extLst>
              <a:ext uri="{FF2B5EF4-FFF2-40B4-BE49-F238E27FC236}">
                <a16:creationId xmlns:a16="http://schemas.microsoft.com/office/drawing/2014/main" id="{1794280B-04CD-7423-3585-B68692C5564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64488" y="457199"/>
            <a:ext cx="6012712" cy="4509533"/>
          </a:xfrm>
        </p:spPr>
      </p:pic>
      <p:sp>
        <p:nvSpPr>
          <p:cNvPr id="8" name="TextBox 7">
            <a:extLst>
              <a:ext uri="{FF2B5EF4-FFF2-40B4-BE49-F238E27FC236}">
                <a16:creationId xmlns:a16="http://schemas.microsoft.com/office/drawing/2014/main" id="{7AF3EDBE-B22F-7131-F615-89F24E6C85CE}"/>
              </a:ext>
            </a:extLst>
          </p:cNvPr>
          <p:cNvSpPr txBox="1"/>
          <p:nvPr/>
        </p:nvSpPr>
        <p:spPr>
          <a:xfrm>
            <a:off x="1143000" y="139729"/>
            <a:ext cx="533400" cy="5909310"/>
          </a:xfrm>
          <a:prstGeom prst="rect">
            <a:avLst/>
          </a:prstGeom>
          <a:noFill/>
        </p:spPr>
        <p:txBody>
          <a:bodyPr wrap="square" rtlCol="0">
            <a:spAutoFit/>
          </a:bodyPr>
          <a:lstStyle/>
          <a:p>
            <a:pPr algn="ctr"/>
            <a:r>
              <a:rPr lang="en-US" sz="2400" b="1" dirty="0"/>
              <a:t>J</a:t>
            </a:r>
          </a:p>
          <a:p>
            <a:pPr algn="ctr"/>
            <a:r>
              <a:rPr lang="en-US" sz="2400" b="1" dirty="0"/>
              <a:t>U</a:t>
            </a:r>
          </a:p>
          <a:p>
            <a:pPr algn="ctr"/>
            <a:r>
              <a:rPr lang="en-US" sz="2400" b="1" dirty="0"/>
              <a:t>N</a:t>
            </a:r>
          </a:p>
          <a:p>
            <a:pPr algn="ctr"/>
            <a:r>
              <a:rPr lang="en-US" sz="2400" b="1" dirty="0"/>
              <a:t>I</a:t>
            </a:r>
          </a:p>
          <a:p>
            <a:pPr algn="ctr"/>
            <a:r>
              <a:rPr lang="en-US" sz="2400" b="1" dirty="0"/>
              <a:t>O</a:t>
            </a:r>
          </a:p>
          <a:p>
            <a:pPr algn="ctr"/>
            <a:r>
              <a:rPr lang="en-US" sz="2400" b="1" dirty="0"/>
              <a:t>R</a:t>
            </a:r>
          </a:p>
          <a:p>
            <a:pPr algn="ctr"/>
            <a:endParaRPr lang="en-US" sz="2400" b="1" dirty="0"/>
          </a:p>
          <a:p>
            <a:pPr algn="ctr"/>
            <a:r>
              <a:rPr lang="en-US" sz="2400" b="1" dirty="0"/>
              <a:t>D</a:t>
            </a:r>
          </a:p>
          <a:p>
            <a:pPr algn="ctr"/>
            <a:r>
              <a:rPr lang="en-US" sz="2400" b="1" dirty="0"/>
              <a:t>I</a:t>
            </a:r>
          </a:p>
          <a:p>
            <a:pPr algn="ctr"/>
            <a:r>
              <a:rPr lang="en-US" sz="2400" b="1" dirty="0"/>
              <a:t>V</a:t>
            </a:r>
          </a:p>
          <a:p>
            <a:pPr algn="ctr"/>
            <a:r>
              <a:rPr lang="en-US" sz="2400" b="1" dirty="0"/>
              <a:t>I</a:t>
            </a:r>
          </a:p>
          <a:p>
            <a:pPr algn="ctr"/>
            <a:r>
              <a:rPr lang="en-US" sz="2400" b="1" dirty="0"/>
              <a:t>S</a:t>
            </a:r>
          </a:p>
          <a:p>
            <a:pPr algn="ctr"/>
            <a:r>
              <a:rPr lang="en-US" sz="2400" b="1" dirty="0"/>
              <a:t>I</a:t>
            </a:r>
          </a:p>
          <a:p>
            <a:pPr algn="ctr"/>
            <a:r>
              <a:rPr lang="en-US" sz="2400" b="1" dirty="0"/>
              <a:t>O</a:t>
            </a:r>
          </a:p>
          <a:p>
            <a:pPr algn="ctr"/>
            <a:r>
              <a:rPr lang="en-US" sz="2400" b="1" dirty="0"/>
              <a:t>N</a:t>
            </a:r>
          </a:p>
          <a:p>
            <a:endParaRPr lang="en-US" dirty="0"/>
          </a:p>
        </p:txBody>
      </p:sp>
    </p:spTree>
    <p:extLst>
      <p:ext uri="{BB962C8B-B14F-4D97-AF65-F5344CB8AC3E}">
        <p14:creationId xmlns:p14="http://schemas.microsoft.com/office/powerpoint/2010/main" val="105156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holding certificates&#10;&#10;Description automatically generated">
            <a:extLst>
              <a:ext uri="{FF2B5EF4-FFF2-40B4-BE49-F238E27FC236}">
                <a16:creationId xmlns:a16="http://schemas.microsoft.com/office/drawing/2014/main" id="{94BA67E7-5016-BD35-3C4B-7C61DA5997D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62200" y="228600"/>
            <a:ext cx="6096001" cy="4572000"/>
          </a:xfrm>
        </p:spPr>
      </p:pic>
      <p:sp>
        <p:nvSpPr>
          <p:cNvPr id="4" name="Content Placeholder 3">
            <a:extLst>
              <a:ext uri="{FF2B5EF4-FFF2-40B4-BE49-F238E27FC236}">
                <a16:creationId xmlns:a16="http://schemas.microsoft.com/office/drawing/2014/main" id="{14FA5F59-FCB3-30D4-5157-C75C71F8AF5D}"/>
              </a:ext>
            </a:extLst>
          </p:cNvPr>
          <p:cNvSpPr>
            <a:spLocks noGrp="1"/>
          </p:cNvSpPr>
          <p:nvPr>
            <p:ph sz="half" idx="2"/>
          </p:nvPr>
        </p:nvSpPr>
        <p:spPr>
          <a:xfrm>
            <a:off x="1981200" y="4953000"/>
            <a:ext cx="6858000" cy="1676400"/>
          </a:xfrm>
        </p:spPr>
        <p:txBody>
          <a:bodyPr>
            <a:normAutofit fontScale="25000" lnSpcReduction="20000"/>
          </a:bodyPr>
          <a:lstStyle/>
          <a:p>
            <a:pPr marL="0" indent="0">
              <a:buNone/>
            </a:pPr>
            <a:r>
              <a:rPr lang="en-US" sz="6400" b="1" dirty="0">
                <a:latin typeface="Corbel" panose="020B0503020204020204" pitchFamily="34" charset="0"/>
              </a:rPr>
              <a:t>Olivia Koehler - "A Chemical Comparison of Drinking Water" from Hankinson Public School</a:t>
            </a:r>
          </a:p>
          <a:p>
            <a:pPr marL="0" indent="0">
              <a:buNone/>
            </a:pPr>
            <a:r>
              <a:rPr lang="en-US" sz="6400" b="1" dirty="0" err="1">
                <a:latin typeface="Corbel" panose="020B0503020204020204" pitchFamily="34" charset="0"/>
              </a:rPr>
              <a:t>Chaskee</a:t>
            </a:r>
            <a:r>
              <a:rPr lang="en-US" sz="6400" b="1" dirty="0">
                <a:latin typeface="Corbel" panose="020B0503020204020204" pitchFamily="34" charset="0"/>
              </a:rPr>
              <a:t> Schmidt &amp; Skye Weinberger - "Testing Natural Ingredients, essential oils and antibiotics on E. coli"  from Flasher Public School</a:t>
            </a:r>
          </a:p>
          <a:p>
            <a:pPr marL="0" indent="0" algn="l">
              <a:buNone/>
            </a:pPr>
            <a:r>
              <a:rPr lang="en-US" sz="6400" b="1" i="0" dirty="0">
                <a:solidFill>
                  <a:srgbClr val="222222"/>
                </a:solidFill>
                <a:effectLst/>
                <a:highlight>
                  <a:srgbClr val="FFFFFF"/>
                </a:highlight>
                <a:latin typeface="Corbel" panose="020B0503020204020204" pitchFamily="34" charset="0"/>
              </a:rPr>
              <a:t>James </a:t>
            </a:r>
            <a:r>
              <a:rPr lang="en-US" sz="6400" b="1" i="0" dirty="0" err="1">
                <a:solidFill>
                  <a:srgbClr val="222222"/>
                </a:solidFill>
                <a:effectLst/>
                <a:highlight>
                  <a:srgbClr val="FFFFFF"/>
                </a:highlight>
                <a:latin typeface="Corbel" panose="020B0503020204020204" pitchFamily="34" charset="0"/>
              </a:rPr>
              <a:t>Cessey</a:t>
            </a:r>
            <a:r>
              <a:rPr lang="en-US" sz="6400" b="1" i="0" dirty="0">
                <a:solidFill>
                  <a:srgbClr val="222222"/>
                </a:solidFill>
                <a:effectLst/>
                <a:highlight>
                  <a:srgbClr val="FFFFFF"/>
                </a:highlight>
                <a:latin typeface="Corbel" panose="020B0503020204020204" pitchFamily="34" charset="0"/>
              </a:rPr>
              <a:t> - The Impact of Nicotine, </a:t>
            </a:r>
            <a:r>
              <a:rPr lang="en-US" sz="6400" b="1" i="0" dirty="0" err="1">
                <a:solidFill>
                  <a:srgbClr val="222222"/>
                </a:solidFill>
                <a:effectLst/>
                <a:highlight>
                  <a:srgbClr val="FFFFFF"/>
                </a:highlight>
                <a:latin typeface="Corbel" panose="020B0503020204020204" pitchFamily="34" charset="0"/>
              </a:rPr>
              <a:t>Vaorizer</a:t>
            </a:r>
            <a:r>
              <a:rPr lang="en-US" sz="6400" b="1" i="0" dirty="0">
                <a:solidFill>
                  <a:srgbClr val="222222"/>
                </a:solidFill>
                <a:effectLst/>
                <a:highlight>
                  <a:srgbClr val="FFFFFF"/>
                </a:highlight>
                <a:latin typeface="Corbel" panose="020B0503020204020204" pitchFamily="34" charset="0"/>
              </a:rPr>
              <a:t>, and CBD Oils on Planarian Regeneration and Cell Memory" from Flasher Public School</a:t>
            </a:r>
          </a:p>
          <a:p>
            <a:br>
              <a:rPr lang="en-US" dirty="0"/>
            </a:br>
            <a:endParaRPr lang="en-US" dirty="0"/>
          </a:p>
        </p:txBody>
      </p:sp>
      <p:sp>
        <p:nvSpPr>
          <p:cNvPr id="7" name="TextBox 6">
            <a:extLst>
              <a:ext uri="{FF2B5EF4-FFF2-40B4-BE49-F238E27FC236}">
                <a16:creationId xmlns:a16="http://schemas.microsoft.com/office/drawing/2014/main" id="{E90790AE-F065-7EA8-5F68-98009A1F3581}"/>
              </a:ext>
            </a:extLst>
          </p:cNvPr>
          <p:cNvSpPr txBox="1"/>
          <p:nvPr/>
        </p:nvSpPr>
        <p:spPr>
          <a:xfrm>
            <a:off x="1295400" y="304800"/>
            <a:ext cx="410690" cy="5909310"/>
          </a:xfrm>
          <a:prstGeom prst="rect">
            <a:avLst/>
          </a:prstGeom>
          <a:noFill/>
        </p:spPr>
        <p:txBody>
          <a:bodyPr wrap="none" rtlCol="0">
            <a:spAutoFit/>
          </a:bodyPr>
          <a:lstStyle/>
          <a:p>
            <a:pPr algn="ctr"/>
            <a:r>
              <a:rPr lang="en-US" sz="2400" b="1" dirty="0"/>
              <a:t>S</a:t>
            </a:r>
          </a:p>
          <a:p>
            <a:pPr algn="ctr"/>
            <a:r>
              <a:rPr lang="en-US" sz="2400" b="1" dirty="0"/>
              <a:t>E</a:t>
            </a:r>
          </a:p>
          <a:p>
            <a:pPr algn="ctr"/>
            <a:r>
              <a:rPr lang="en-US" sz="2400" b="1" dirty="0"/>
              <a:t>N</a:t>
            </a:r>
          </a:p>
          <a:p>
            <a:pPr algn="ctr"/>
            <a:r>
              <a:rPr lang="en-US" sz="2400" b="1" dirty="0"/>
              <a:t>I</a:t>
            </a:r>
          </a:p>
          <a:p>
            <a:pPr algn="ctr"/>
            <a:r>
              <a:rPr lang="en-US" sz="2400" b="1" dirty="0"/>
              <a:t>O</a:t>
            </a:r>
          </a:p>
          <a:p>
            <a:pPr algn="ctr"/>
            <a:r>
              <a:rPr lang="en-US" sz="2400" b="1" dirty="0"/>
              <a:t>R</a:t>
            </a:r>
          </a:p>
          <a:p>
            <a:pPr algn="ctr"/>
            <a:endParaRPr lang="en-US" sz="2400" b="1" dirty="0"/>
          </a:p>
          <a:p>
            <a:pPr algn="ctr"/>
            <a:r>
              <a:rPr lang="en-US" sz="2400" b="1" dirty="0"/>
              <a:t>D</a:t>
            </a:r>
          </a:p>
          <a:p>
            <a:pPr algn="ctr"/>
            <a:r>
              <a:rPr lang="en-US" sz="2400" b="1" dirty="0"/>
              <a:t>I</a:t>
            </a:r>
          </a:p>
          <a:p>
            <a:pPr algn="ctr"/>
            <a:r>
              <a:rPr lang="en-US" sz="2400" b="1" dirty="0"/>
              <a:t>V</a:t>
            </a:r>
          </a:p>
          <a:p>
            <a:pPr algn="ctr"/>
            <a:r>
              <a:rPr lang="en-US" sz="2400" b="1" dirty="0"/>
              <a:t>I</a:t>
            </a:r>
          </a:p>
          <a:p>
            <a:pPr algn="ctr"/>
            <a:r>
              <a:rPr lang="en-US" sz="2400" b="1" dirty="0"/>
              <a:t>S</a:t>
            </a:r>
          </a:p>
          <a:p>
            <a:pPr algn="ctr"/>
            <a:r>
              <a:rPr lang="en-US" sz="2400" b="1" dirty="0"/>
              <a:t>I</a:t>
            </a:r>
          </a:p>
          <a:p>
            <a:pPr algn="ctr"/>
            <a:r>
              <a:rPr lang="en-US" sz="2400" b="1" dirty="0"/>
              <a:t>O</a:t>
            </a:r>
          </a:p>
          <a:p>
            <a:pPr algn="ctr"/>
            <a:r>
              <a:rPr lang="en-US" sz="2400" b="1" dirty="0"/>
              <a:t>N</a:t>
            </a:r>
          </a:p>
          <a:p>
            <a:endParaRPr lang="en-US" dirty="0"/>
          </a:p>
        </p:txBody>
      </p:sp>
    </p:spTree>
    <p:extLst>
      <p:ext uri="{BB962C8B-B14F-4D97-AF65-F5344CB8AC3E}">
        <p14:creationId xmlns:p14="http://schemas.microsoft.com/office/powerpoint/2010/main" val="3274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7315" y="639098"/>
            <a:ext cx="4689988" cy="2027902"/>
          </a:xfrm>
        </p:spPr>
        <p:txBody>
          <a:bodyPr>
            <a:normAutofit/>
          </a:bodyPr>
          <a:lstStyle/>
          <a:p>
            <a:pPr algn="ctr"/>
            <a:r>
              <a:rPr lang="en-US" b="1" dirty="0"/>
              <a:t>Region V Update</a:t>
            </a:r>
          </a:p>
        </p:txBody>
      </p:sp>
      <p:sp>
        <p:nvSpPr>
          <p:cNvPr id="3" name="Subtitle 2"/>
          <p:cNvSpPr>
            <a:spLocks noGrp="1"/>
          </p:cNvSpPr>
          <p:nvPr>
            <p:ph type="subTitle" idx="1"/>
          </p:nvPr>
        </p:nvSpPr>
        <p:spPr>
          <a:xfrm>
            <a:off x="4441989" y="3038300"/>
            <a:ext cx="4702011" cy="1238616"/>
          </a:xfrm>
        </p:spPr>
        <p:txBody>
          <a:bodyPr>
            <a:normAutofit/>
          </a:bodyPr>
          <a:lstStyle/>
          <a:p>
            <a:pPr algn="ctr"/>
            <a:r>
              <a:rPr lang="en-US" sz="2000" b="1" dirty="0">
                <a:solidFill>
                  <a:schemeClr val="tx1"/>
                </a:solidFill>
              </a:rPr>
              <a:t>Tammy Windish/Sharon Reistad</a:t>
            </a:r>
          </a:p>
        </p:txBody>
      </p:sp>
      <p:sp>
        <p:nvSpPr>
          <p:cNvPr id="4" name="Rectangle 3">
            <a:extLst>
              <a:ext uri="{FF2B5EF4-FFF2-40B4-BE49-F238E27FC236}">
                <a16:creationId xmlns:a16="http://schemas.microsoft.com/office/drawing/2014/main" id="{047595E1-0882-43B3-978B-F2C62621ED13}"/>
              </a:ext>
            </a:extLst>
          </p:cNvPr>
          <p:cNvSpPr/>
          <p:nvPr/>
        </p:nvSpPr>
        <p:spPr>
          <a:xfrm>
            <a:off x="475499" y="5198960"/>
            <a:ext cx="3000986" cy="508693"/>
          </a:xfrm>
          <a:prstGeom prst="rect">
            <a:avLst/>
          </a:prstGeom>
          <a:solidFill>
            <a:srgbClr val="000000">
              <a:alpha val="50000"/>
            </a:srgbClr>
          </a:solidFill>
          <a:ln>
            <a:noFill/>
          </a:ln>
        </p:spPr>
        <p:txBody>
          <a:bodyPr wrap="square">
            <a:normAutofit/>
          </a:bodyPr>
          <a:lstStyle/>
          <a:p>
            <a:pPr algn="ctr">
              <a:spcAft>
                <a:spcPts val="600"/>
              </a:spcAft>
            </a:pPr>
            <a:r>
              <a:rPr lang="en-US" sz="1400">
                <a:solidFill>
                  <a:srgbClr val="FFFFFF"/>
                </a:solidFill>
              </a:rPr>
              <a:t>http://www.regionvascls.online/</a:t>
            </a:r>
          </a:p>
        </p:txBody>
      </p:sp>
      <p:graphicFrame>
        <p:nvGraphicFramePr>
          <p:cNvPr id="6" name="Table 6">
            <a:extLst>
              <a:ext uri="{FF2B5EF4-FFF2-40B4-BE49-F238E27FC236}">
                <a16:creationId xmlns:a16="http://schemas.microsoft.com/office/drawing/2014/main" id="{45909726-6AD9-4D8A-BE34-989E6DECCC7A}"/>
              </a:ext>
            </a:extLst>
          </p:cNvPr>
          <p:cNvGraphicFramePr>
            <a:graphicFrameLocks noGrp="1"/>
          </p:cNvGraphicFramePr>
          <p:nvPr/>
        </p:nvGraphicFramePr>
        <p:xfrm>
          <a:off x="3607209" y="4255603"/>
          <a:ext cx="5410200" cy="121920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1728859096"/>
                    </a:ext>
                  </a:extLst>
                </a:gridCol>
              </a:tblGrid>
              <a:tr h="116553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Region V committee is made up of the 3 P’s from each state:               ND, SD, WI, MN </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3P’s are: Past President, President and President Elect</a:t>
                      </a:r>
                    </a:p>
                    <a:p>
                      <a:endParaRPr lang="en-US" dirty="0"/>
                    </a:p>
                  </a:txBody>
                  <a:tcPr anchor="ctr">
                    <a:solidFill>
                      <a:schemeClr val="bg1"/>
                    </a:solidFill>
                  </a:tcPr>
                </a:tc>
                <a:extLst>
                  <a:ext uri="{0D108BD9-81ED-4DB2-BD59-A6C34878D82A}">
                    <a16:rowId xmlns:a16="http://schemas.microsoft.com/office/drawing/2014/main" val="2223605026"/>
                  </a:ext>
                </a:extLst>
              </a:tr>
            </a:tbl>
          </a:graphicData>
        </a:graphic>
      </p:graphicFrame>
    </p:spTree>
    <p:extLst>
      <p:ext uri="{BB962C8B-B14F-4D97-AF65-F5344CB8AC3E}">
        <p14:creationId xmlns:p14="http://schemas.microsoft.com/office/powerpoint/2010/main" val="402672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4ED9-104C-4A81-8096-007DE3D1E7D3}"/>
              </a:ext>
            </a:extLst>
          </p:cNvPr>
          <p:cNvSpPr>
            <a:spLocks noGrp="1"/>
          </p:cNvSpPr>
          <p:nvPr>
            <p:ph type="ctrTitle"/>
          </p:nvPr>
        </p:nvSpPr>
        <p:spPr>
          <a:xfrm>
            <a:off x="2209800" y="408537"/>
            <a:ext cx="6629400" cy="2258463"/>
          </a:xfrm>
        </p:spPr>
        <p:txBody>
          <a:bodyPr>
            <a:normAutofit fontScale="90000"/>
          </a:bodyPr>
          <a:lstStyle/>
          <a:p>
            <a:pPr algn="ctr"/>
            <a:r>
              <a:rPr lang="en-US" dirty="0">
                <a:solidFill>
                  <a:schemeClr val="tx1">
                    <a:lumMod val="65000"/>
                    <a:lumOff val="35000"/>
                  </a:schemeClr>
                </a:solidFill>
              </a:rPr>
              <a:t>Thank you to those who put this meeting together</a:t>
            </a:r>
            <a:r>
              <a:rPr lang="en-US" dirty="0"/>
              <a:t>.</a:t>
            </a:r>
          </a:p>
        </p:txBody>
      </p:sp>
      <p:sp>
        <p:nvSpPr>
          <p:cNvPr id="3" name="Subtitle 2">
            <a:extLst>
              <a:ext uri="{FF2B5EF4-FFF2-40B4-BE49-F238E27FC236}">
                <a16:creationId xmlns:a16="http://schemas.microsoft.com/office/drawing/2014/main" id="{9AAFD043-57B9-41BA-A5DA-1272BF22F987}"/>
              </a:ext>
            </a:extLst>
          </p:cNvPr>
          <p:cNvSpPr>
            <a:spLocks noGrp="1"/>
          </p:cNvSpPr>
          <p:nvPr>
            <p:ph type="subTitle" idx="1"/>
          </p:nvPr>
        </p:nvSpPr>
        <p:spPr>
          <a:xfrm>
            <a:off x="3076637" y="2895600"/>
            <a:ext cx="5762563" cy="3553863"/>
          </a:xfrm>
        </p:spPr>
        <p:txBody>
          <a:bodyPr>
            <a:noAutofit/>
          </a:bodyPr>
          <a:lstStyle/>
          <a:p>
            <a:pPr algn="ctr"/>
            <a:r>
              <a:rPr lang="en-US" sz="2400" b="1" dirty="0">
                <a:solidFill>
                  <a:schemeClr val="accent1">
                    <a:lumMod val="50000"/>
                  </a:schemeClr>
                </a:solidFill>
              </a:rPr>
              <a:t>Mary Nagel - Committee Chair</a:t>
            </a:r>
          </a:p>
          <a:p>
            <a:pPr algn="ctr"/>
            <a:r>
              <a:rPr lang="en-US" sz="2400" b="1" dirty="0">
                <a:solidFill>
                  <a:schemeClr val="accent1">
                    <a:lumMod val="50000"/>
                  </a:schemeClr>
                </a:solidFill>
              </a:rPr>
              <a:t>Michelle Steiner, Jessica Fry, Christie </a:t>
            </a:r>
            <a:r>
              <a:rPr lang="en-US" sz="2400" b="1" dirty="0" err="1">
                <a:solidFill>
                  <a:schemeClr val="accent1">
                    <a:lumMod val="50000"/>
                  </a:schemeClr>
                </a:solidFill>
              </a:rPr>
              <a:t>Massen</a:t>
            </a:r>
            <a:r>
              <a:rPr lang="en-US" sz="2400" b="1" dirty="0">
                <a:solidFill>
                  <a:schemeClr val="accent1">
                    <a:lumMod val="50000"/>
                  </a:schemeClr>
                </a:solidFill>
              </a:rPr>
              <a:t>, Kimberly Peterson, Cassandra </a:t>
            </a:r>
            <a:r>
              <a:rPr lang="en-US" sz="2400" b="1" dirty="0" err="1">
                <a:solidFill>
                  <a:schemeClr val="accent1">
                    <a:lumMod val="50000"/>
                  </a:schemeClr>
                </a:solidFill>
              </a:rPr>
              <a:t>Pippenger</a:t>
            </a:r>
            <a:r>
              <a:rPr lang="en-US" sz="2400" b="1" dirty="0">
                <a:solidFill>
                  <a:schemeClr val="accent1">
                    <a:lumMod val="50000"/>
                  </a:schemeClr>
                </a:solidFill>
              </a:rPr>
              <a:t>, Robert Arndt, Patricia </a:t>
            </a:r>
            <a:r>
              <a:rPr lang="en-US" sz="2400" b="1" dirty="0" err="1">
                <a:solidFill>
                  <a:schemeClr val="accent1">
                    <a:lumMod val="50000"/>
                  </a:schemeClr>
                </a:solidFill>
              </a:rPr>
              <a:t>Weisback</a:t>
            </a:r>
            <a:r>
              <a:rPr lang="en-US" sz="2400" b="1" dirty="0">
                <a:solidFill>
                  <a:schemeClr val="accent1">
                    <a:lumMod val="50000"/>
                  </a:schemeClr>
                </a:solidFill>
              </a:rPr>
              <a:t>, and Sharon </a:t>
            </a:r>
            <a:r>
              <a:rPr lang="en-US" sz="2400" b="1" dirty="0" err="1">
                <a:solidFill>
                  <a:schemeClr val="accent1">
                    <a:lumMod val="50000"/>
                  </a:schemeClr>
                </a:solidFill>
              </a:rPr>
              <a:t>Reistad</a:t>
            </a:r>
            <a:endParaRPr lang="en-US" sz="2400" b="1" dirty="0">
              <a:solidFill>
                <a:schemeClr val="accent1">
                  <a:lumMod val="50000"/>
                </a:schemeClr>
              </a:solidFill>
            </a:endParaRPr>
          </a:p>
          <a:p>
            <a:pPr algn="ctr"/>
            <a:r>
              <a:rPr lang="en-US" sz="2400" b="1" dirty="0">
                <a:solidFill>
                  <a:schemeClr val="accent1">
                    <a:lumMod val="50000"/>
                  </a:schemeClr>
                </a:solidFill>
              </a:rPr>
              <a:t> Mary Coleman – PACE coordinator</a:t>
            </a:r>
          </a:p>
          <a:p>
            <a:pPr algn="ctr"/>
            <a:r>
              <a:rPr lang="en-US" sz="2400" b="1" dirty="0">
                <a:solidFill>
                  <a:schemeClr val="accent1">
                    <a:lumMod val="50000"/>
                  </a:schemeClr>
                </a:solidFill>
              </a:rPr>
              <a:t>Jessica Fry– Web master and Online registration</a:t>
            </a:r>
          </a:p>
        </p:txBody>
      </p:sp>
    </p:spTree>
    <p:custDataLst>
      <p:tags r:id="rId1"/>
    </p:custDataLst>
    <p:extLst>
      <p:ext uri="{BB962C8B-B14F-4D97-AF65-F5344CB8AC3E}">
        <p14:creationId xmlns:p14="http://schemas.microsoft.com/office/powerpoint/2010/main" val="2223722005"/>
      </p:ext>
    </p:extLst>
  </p:cSld>
  <p:clrMapOvr>
    <a:masterClrMapping/>
  </p:clrMapOvr>
  <mc:AlternateContent xmlns:mc="http://schemas.openxmlformats.org/markup-compatibility/2006" xmlns:p14="http://schemas.microsoft.com/office/powerpoint/2010/main">
    <mc:Choice Requires="p14">
      <p:transition spd="slow" p14:dur="2000" advTm="5626"/>
    </mc:Choice>
    <mc:Fallback xmlns="">
      <p:transition spd="slow" advTm="56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262"/>
            <a:ext cx="9753600" cy="1143000"/>
          </a:xfrm>
        </p:spPr>
        <p:txBody>
          <a:bodyPr>
            <a:normAutofit/>
          </a:bodyPr>
          <a:lstStyle/>
          <a:p>
            <a:pPr algn="ctr"/>
            <a:r>
              <a:rPr lang="en-US" b="1" dirty="0"/>
              <a:t>Region V - Leadership Academy</a:t>
            </a:r>
          </a:p>
        </p:txBody>
      </p:sp>
      <p:sp>
        <p:nvSpPr>
          <p:cNvPr id="9" name="Content Placeholder 8"/>
          <p:cNvSpPr>
            <a:spLocks noGrp="1"/>
          </p:cNvSpPr>
          <p:nvPr>
            <p:ph sz="half" idx="1"/>
          </p:nvPr>
        </p:nvSpPr>
        <p:spPr>
          <a:xfrm>
            <a:off x="175591" y="954346"/>
            <a:ext cx="5181600" cy="4591538"/>
          </a:xfrm>
        </p:spPr>
        <p:txBody>
          <a:bodyPr>
            <a:noAutofit/>
          </a:bodyPr>
          <a:lstStyle/>
          <a:p>
            <a:pPr marL="457200" lvl="1" indent="0" algn="ctr">
              <a:buNone/>
            </a:pPr>
            <a:r>
              <a:rPr lang="en-US" sz="2000" b="1" dirty="0"/>
              <a:t>Applications available now for 2024-2025 class</a:t>
            </a:r>
          </a:p>
          <a:p>
            <a:pPr lvl="1"/>
            <a:r>
              <a:rPr lang="en-US" sz="2000" dirty="0"/>
              <a:t>North Dakota Contacts for Region V</a:t>
            </a:r>
          </a:p>
          <a:p>
            <a:pPr lvl="1"/>
            <a:r>
              <a:rPr lang="en-US" sz="2000" dirty="0"/>
              <a:t> Leadership Academy:</a:t>
            </a:r>
          </a:p>
          <a:p>
            <a:pPr lvl="2">
              <a:spcAft>
                <a:spcPts val="0"/>
              </a:spcAft>
            </a:pPr>
            <a:r>
              <a:rPr lang="en-US" sz="2000" dirty="0"/>
              <a:t>Sharon Reistad</a:t>
            </a:r>
          </a:p>
          <a:p>
            <a:pPr lvl="3">
              <a:spcAft>
                <a:spcPts val="0"/>
              </a:spcAft>
            </a:pPr>
            <a:r>
              <a:rPr lang="en-US" sz="2000" dirty="0"/>
              <a:t>sreistad@srt.com</a:t>
            </a:r>
          </a:p>
          <a:p>
            <a:pPr lvl="2">
              <a:spcAft>
                <a:spcPts val="0"/>
              </a:spcAft>
            </a:pPr>
            <a:r>
              <a:rPr lang="en-US" sz="2000" dirty="0"/>
              <a:t>Tammy Windish</a:t>
            </a:r>
          </a:p>
          <a:p>
            <a:pPr lvl="3">
              <a:spcAft>
                <a:spcPts val="0"/>
              </a:spcAft>
            </a:pPr>
            <a:r>
              <a:rPr lang="en-US" sz="2000" dirty="0"/>
              <a:t>windishtammy@gmail.com</a:t>
            </a:r>
          </a:p>
        </p:txBody>
      </p:sp>
      <p:sp>
        <p:nvSpPr>
          <p:cNvPr id="10" name="Content Placeholder 9"/>
          <p:cNvSpPr>
            <a:spLocks noGrp="1"/>
          </p:cNvSpPr>
          <p:nvPr>
            <p:ph sz="half" idx="2"/>
          </p:nvPr>
        </p:nvSpPr>
        <p:spPr>
          <a:xfrm>
            <a:off x="4871156" y="2514600"/>
            <a:ext cx="4343400" cy="2548680"/>
          </a:xfrm>
        </p:spPr>
        <p:txBody>
          <a:bodyPr>
            <a:normAutofit fontScale="25000" lnSpcReduction="20000"/>
          </a:bodyPr>
          <a:lstStyle/>
          <a:p>
            <a:pPr marL="0" indent="0">
              <a:buNone/>
            </a:pPr>
            <a:r>
              <a:rPr lang="en-US" sz="7200" b="1" dirty="0"/>
              <a:t>               </a:t>
            </a:r>
            <a:r>
              <a:rPr lang="en-US" sz="8000" b="1" dirty="0"/>
              <a:t>Regional Program Benefits</a:t>
            </a:r>
          </a:p>
          <a:p>
            <a:pPr lvl="1"/>
            <a:r>
              <a:rPr lang="en-US" sz="8000" dirty="0"/>
              <a:t>Minimal time away from home</a:t>
            </a:r>
          </a:p>
          <a:p>
            <a:pPr lvl="1"/>
            <a:r>
              <a:rPr lang="en-US" sz="8000" dirty="0"/>
              <a:t>Cost is less at Regional level than the National Leadership Academy</a:t>
            </a:r>
          </a:p>
          <a:p>
            <a:pPr lvl="1"/>
            <a:r>
              <a:rPr lang="en-US" sz="8000" dirty="0"/>
              <a:t>Learning the importance of Teamwork in the Laboratory</a:t>
            </a:r>
          </a:p>
          <a:p>
            <a:pPr lvl="1"/>
            <a:r>
              <a:rPr lang="en-US" sz="8000" dirty="0"/>
              <a:t>Mentors that you work with will help you through out your career</a:t>
            </a:r>
          </a:p>
          <a:p>
            <a:pPr lvl="1"/>
            <a:r>
              <a:rPr lang="en-US" sz="8000" dirty="0"/>
              <a:t>A chance to learn management skills that will advance you in your profession.</a:t>
            </a:r>
          </a:p>
          <a:p>
            <a:pPr lvl="1"/>
            <a:r>
              <a:rPr lang="en-US" sz="8000" dirty="0"/>
              <a:t>Meeting friends that share your professional interests.</a:t>
            </a:r>
          </a:p>
          <a:p>
            <a:pPr lvl="1">
              <a:buNone/>
            </a:pPr>
            <a:endParaRPr lang="en-US" sz="2000" dirty="0"/>
          </a:p>
          <a:p>
            <a:pPr lvl="1"/>
            <a:endParaRPr lang="en-US" sz="2000" dirty="0"/>
          </a:p>
          <a:p>
            <a:endParaRPr lang="en-US" sz="2400" dirty="0"/>
          </a:p>
        </p:txBody>
      </p:sp>
      <p:sp>
        <p:nvSpPr>
          <p:cNvPr id="11" name="Content Placeholder 8"/>
          <p:cNvSpPr txBox="1">
            <a:spLocks/>
          </p:cNvSpPr>
          <p:nvPr/>
        </p:nvSpPr>
        <p:spPr>
          <a:xfrm>
            <a:off x="1677186" y="5562600"/>
            <a:ext cx="6858000" cy="2209800"/>
          </a:xfrm>
          <a:prstGeom prst="rect">
            <a:avLst/>
          </a:prstGeom>
        </p:spPr>
        <p:txBody>
          <a:bodyPr vert="horz">
            <a:normAutofit/>
          </a:bodyPr>
          <a:lstStyle/>
          <a:p>
            <a:pPr marL="731520" lvl="1" indent="-274320" algn="ctr">
              <a:spcBef>
                <a:spcPct val="20000"/>
              </a:spcBef>
              <a:buClr>
                <a:schemeClr val="accent3"/>
              </a:buClr>
              <a:buSzPct val="95000"/>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FB6C-5B74-4E01-97CC-51047D13B3FE}"/>
              </a:ext>
            </a:extLst>
          </p:cNvPr>
          <p:cNvSpPr>
            <a:spLocks noGrp="1"/>
          </p:cNvSpPr>
          <p:nvPr>
            <p:ph type="title"/>
          </p:nvPr>
        </p:nvSpPr>
        <p:spPr>
          <a:xfrm>
            <a:off x="982133" y="457201"/>
            <a:ext cx="7704667" cy="1219199"/>
          </a:xfrm>
        </p:spPr>
        <p:txBody>
          <a:bodyPr>
            <a:normAutofit/>
          </a:bodyPr>
          <a:lstStyle/>
          <a:p>
            <a:r>
              <a:rPr lang="en-US" sz="5400" dirty="0"/>
              <a:t>ASCLS Advocacy</a:t>
            </a:r>
          </a:p>
        </p:txBody>
      </p:sp>
      <p:sp>
        <p:nvSpPr>
          <p:cNvPr id="4" name="Content Placeholder 3">
            <a:extLst>
              <a:ext uri="{FF2B5EF4-FFF2-40B4-BE49-F238E27FC236}">
                <a16:creationId xmlns:a16="http://schemas.microsoft.com/office/drawing/2014/main" id="{B340B5E4-31BA-41D1-A311-DBF4DB4E896C}"/>
              </a:ext>
            </a:extLst>
          </p:cNvPr>
          <p:cNvSpPr>
            <a:spLocks noGrp="1"/>
          </p:cNvSpPr>
          <p:nvPr>
            <p:ph idx="1"/>
          </p:nvPr>
        </p:nvSpPr>
        <p:spPr>
          <a:xfrm>
            <a:off x="1600201" y="1447801"/>
            <a:ext cx="7315200" cy="4952998"/>
          </a:xfrm>
        </p:spPr>
        <p:txBody>
          <a:bodyPr>
            <a:normAutofit/>
          </a:bodyPr>
          <a:lstStyle/>
          <a:p>
            <a:r>
              <a:rPr lang="en-US" sz="4000" dirty="0"/>
              <a:t>Legislative Days</a:t>
            </a:r>
          </a:p>
          <a:p>
            <a:pPr lvl="1"/>
            <a:r>
              <a:rPr lang="en-US" sz="3600" dirty="0"/>
              <a:t>Was held October 23-24 2024</a:t>
            </a:r>
          </a:p>
          <a:p>
            <a:pPr lvl="1"/>
            <a:r>
              <a:rPr lang="en-US" sz="3600" dirty="0"/>
              <a:t>ND sent Sharon </a:t>
            </a:r>
            <a:r>
              <a:rPr lang="en-US" sz="3600" dirty="0" err="1"/>
              <a:t>Reistad</a:t>
            </a:r>
            <a:r>
              <a:rPr lang="en-US" sz="3600" dirty="0"/>
              <a:t> and Samantha </a:t>
            </a:r>
            <a:r>
              <a:rPr lang="en-US" sz="3600" dirty="0" err="1"/>
              <a:t>Urbanec</a:t>
            </a:r>
            <a:r>
              <a:rPr lang="en-US" sz="3600" dirty="0"/>
              <a:t> to represent ND and visit with legislators. </a:t>
            </a:r>
            <a:endParaRPr lang="en-US" sz="4000" dirty="0"/>
          </a:p>
        </p:txBody>
      </p:sp>
    </p:spTree>
    <p:extLst>
      <p:ext uri="{BB962C8B-B14F-4D97-AF65-F5344CB8AC3E}">
        <p14:creationId xmlns:p14="http://schemas.microsoft.com/office/powerpoint/2010/main" val="720368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42" y="-5387"/>
            <a:ext cx="6172200" cy="1252809"/>
          </a:xfrm>
        </p:spPr>
        <p:txBody>
          <a:bodyPr/>
          <a:lstStyle/>
          <a:p>
            <a:pPr algn="ctr"/>
            <a:r>
              <a:rPr lang="en-US" b="1" dirty="0"/>
              <a:t>ASCLS PAC &amp; GAC</a:t>
            </a:r>
          </a:p>
        </p:txBody>
      </p:sp>
      <p:sp>
        <p:nvSpPr>
          <p:cNvPr id="3" name="Content Placeholder 2"/>
          <p:cNvSpPr>
            <a:spLocks noGrp="1"/>
          </p:cNvSpPr>
          <p:nvPr>
            <p:ph idx="1"/>
          </p:nvPr>
        </p:nvSpPr>
        <p:spPr>
          <a:xfrm>
            <a:off x="1314450" y="634986"/>
            <a:ext cx="7886700" cy="5367609"/>
          </a:xfrm>
        </p:spPr>
        <p:txBody>
          <a:bodyPr>
            <a:noAutofit/>
          </a:bodyPr>
          <a:lstStyle/>
          <a:p>
            <a:r>
              <a:rPr lang="en-US" b="1" dirty="0"/>
              <a:t>PAC</a:t>
            </a:r>
            <a:r>
              <a:rPr lang="en-US" dirty="0"/>
              <a:t> allows our members to donate to the ASCLS PAC so that we can provide support to specific Senators and Representatives in Washington DC who support our position on issues or specific legislation. ..Small contribution but symbolic… </a:t>
            </a:r>
          </a:p>
          <a:p>
            <a:r>
              <a:rPr lang="en-US" dirty="0"/>
              <a:t>The </a:t>
            </a:r>
            <a:r>
              <a:rPr lang="en-US" b="1" dirty="0"/>
              <a:t>GAC</a:t>
            </a:r>
            <a:r>
              <a:rPr lang="en-US" dirty="0"/>
              <a:t> works with our legislative consultant and our executive vice president (EVP)  to determine what our positions are on legislative and regulatory initiatives.  That is why we comment on regulatory proposals and lobby in Washington DC.” </a:t>
            </a:r>
          </a:p>
          <a:p>
            <a:r>
              <a:rPr lang="en-US" dirty="0"/>
              <a:t>PAC pins for $ 40.00 &amp;  PAC ribbons for $20.00 or more</a:t>
            </a:r>
          </a:p>
          <a:p>
            <a:pPr marL="0" indent="0">
              <a:spcBef>
                <a:spcPts val="0"/>
              </a:spcBef>
              <a:spcAft>
                <a:spcPts val="0"/>
              </a:spcAft>
              <a:buNone/>
            </a:pPr>
            <a:r>
              <a:rPr lang="en-US" sz="1900" b="1" dirty="0">
                <a:solidFill>
                  <a:schemeClr val="accent1">
                    <a:lumMod val="50000"/>
                  </a:schemeClr>
                </a:solidFill>
              </a:rPr>
              <a:t>       </a:t>
            </a:r>
            <a:endParaRPr lang="en-US" sz="2800" b="1" dirty="0">
              <a:solidFill>
                <a:schemeClr val="accent1">
                  <a:lumMod val="50000"/>
                </a:schemeClr>
              </a:solidFill>
            </a:endParaRPr>
          </a:p>
        </p:txBody>
      </p:sp>
      <p:pic>
        <p:nvPicPr>
          <p:cNvPr id="5" name="Picture 4"/>
          <p:cNvPicPr>
            <a:picLocks noChangeAspect="1"/>
          </p:cNvPicPr>
          <p:nvPr/>
        </p:nvPicPr>
        <p:blipFill>
          <a:blip r:embed="rId3"/>
          <a:stretch>
            <a:fillRect/>
          </a:stretch>
        </p:blipFill>
        <p:spPr>
          <a:xfrm rot="5400000">
            <a:off x="4292528" y="4985364"/>
            <a:ext cx="1473228" cy="2133484"/>
          </a:xfrm>
          <a:prstGeom prst="rect">
            <a:avLst/>
          </a:prstGeom>
        </p:spPr>
      </p:pic>
    </p:spTree>
    <p:extLst>
      <p:ext uri="{BB962C8B-B14F-4D97-AF65-F5344CB8AC3E}">
        <p14:creationId xmlns:p14="http://schemas.microsoft.com/office/powerpoint/2010/main" val="285949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2350-01E1-D2F9-BD23-38257B1E3B4F}"/>
              </a:ext>
            </a:extLst>
          </p:cNvPr>
          <p:cNvSpPr>
            <a:spLocks noGrp="1"/>
          </p:cNvSpPr>
          <p:nvPr>
            <p:ph type="title"/>
          </p:nvPr>
        </p:nvSpPr>
        <p:spPr/>
        <p:txBody>
          <a:bodyPr>
            <a:normAutofit fontScale="90000"/>
          </a:bodyPr>
          <a:lstStyle/>
          <a:p>
            <a:r>
              <a:rPr lang="en-US" dirty="0"/>
              <a:t>Election Voting at Nationals</a:t>
            </a:r>
            <a:br>
              <a:rPr lang="en-US" dirty="0"/>
            </a:br>
            <a:r>
              <a:rPr lang="en-US" dirty="0"/>
              <a:t>Please feel free to go to this website </a:t>
            </a:r>
            <a:r>
              <a:rPr lang="en-US" sz="3100" b="1" dirty="0">
                <a:solidFill>
                  <a:schemeClr val="accent1">
                    <a:lumMod val="75000"/>
                  </a:schemeClr>
                </a:solidFill>
              </a:rPr>
              <a:t>https://ascls.org/meet-the-candidates-2024/</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5B49546B-86E2-0EBB-6629-22FC12A431E6}"/>
              </a:ext>
            </a:extLst>
          </p:cNvPr>
          <p:cNvSpPr>
            <a:spLocks noGrp="1"/>
          </p:cNvSpPr>
          <p:nvPr>
            <p:ph idx="1"/>
          </p:nvPr>
        </p:nvSpPr>
        <p:spPr>
          <a:xfrm>
            <a:off x="982133" y="2438401"/>
            <a:ext cx="8009467" cy="4038600"/>
          </a:xfrm>
        </p:spPr>
        <p:txBody>
          <a:bodyPr>
            <a:normAutofit fontScale="85000" lnSpcReduction="10000"/>
          </a:bodyPr>
          <a:lstStyle/>
          <a:p>
            <a:pPr marL="0" indent="0">
              <a:buNone/>
            </a:pPr>
            <a:r>
              <a:rPr lang="en-US" sz="2800" dirty="0"/>
              <a:t>Looking at the candidates running for National Board that the North Dakota Delegates will be voting for unless other candidates are suggested:</a:t>
            </a:r>
          </a:p>
          <a:p>
            <a:r>
              <a:rPr lang="en-US" sz="2800" dirty="0"/>
              <a:t>Nominations Committee: Our own Brooke Solberg</a:t>
            </a:r>
          </a:p>
          <a:p>
            <a:r>
              <a:rPr lang="en-US" sz="2800" dirty="0"/>
              <a:t>National Board of Directors: 9 Candidates running for 4 – 3 year term positions and 1 – 1 year term position:   Melissa Casper of Wisconsin, </a:t>
            </a:r>
            <a:r>
              <a:rPr lang="en-US" sz="2800" dirty="0" err="1"/>
              <a:t>Kelcey</a:t>
            </a:r>
            <a:r>
              <a:rPr lang="en-US" sz="2800" dirty="0"/>
              <a:t> Harper of Central New England, Stacie Robinson  of Maryland, Stephanie </a:t>
            </a:r>
            <a:r>
              <a:rPr lang="en-US" sz="2800" dirty="0" err="1"/>
              <a:t>Noblit</a:t>
            </a:r>
            <a:r>
              <a:rPr lang="en-US" sz="2800" dirty="0"/>
              <a:t> of </a:t>
            </a:r>
            <a:r>
              <a:rPr lang="en-US" sz="2800" dirty="0" err="1"/>
              <a:t>Pennsylivania</a:t>
            </a:r>
            <a:r>
              <a:rPr lang="en-US" sz="2800" dirty="0"/>
              <a:t>, and Heather Harrington of </a:t>
            </a:r>
            <a:r>
              <a:rPr lang="en-US" sz="2800" dirty="0" err="1"/>
              <a:t>Pennsylivania</a:t>
            </a:r>
            <a:endParaRPr lang="en-US" sz="2800" dirty="0"/>
          </a:p>
          <a:p>
            <a:r>
              <a:rPr lang="en-US" sz="2800" dirty="0"/>
              <a:t>President-elect: Miles Tompkins of Oklahoma</a:t>
            </a:r>
          </a:p>
          <a:p>
            <a:endParaRPr lang="en-US" dirty="0"/>
          </a:p>
        </p:txBody>
      </p:sp>
    </p:spTree>
    <p:extLst>
      <p:ext uri="{BB962C8B-B14F-4D97-AF65-F5344CB8AC3E}">
        <p14:creationId xmlns:p14="http://schemas.microsoft.com/office/powerpoint/2010/main" val="4285240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5588"/>
            <a:ext cx="7543800" cy="2857500"/>
          </a:xfrm>
        </p:spPr>
        <p:txBody>
          <a:bodyPr>
            <a:normAutofit/>
          </a:bodyPr>
          <a:lstStyle/>
          <a:p>
            <a:pPr algn="ctr"/>
            <a:r>
              <a:rPr lang="en-US" sz="6600" b="1" dirty="0"/>
              <a:t>ELECTION </a:t>
            </a:r>
            <a:br>
              <a:rPr lang="en-US" sz="6600" b="1" dirty="0"/>
            </a:br>
            <a:r>
              <a:rPr lang="en-US" sz="6600" b="1" dirty="0"/>
              <a:t>RESULTS!</a:t>
            </a:r>
          </a:p>
        </p:txBody>
      </p:sp>
      <p:sp>
        <p:nvSpPr>
          <p:cNvPr id="3" name="Rectangle 2">
            <a:extLst>
              <a:ext uri="{FF2B5EF4-FFF2-40B4-BE49-F238E27FC236}">
                <a16:creationId xmlns:a16="http://schemas.microsoft.com/office/drawing/2014/main" id="{B207A270-B74D-49CA-9C89-44C675CF6F20}"/>
              </a:ext>
            </a:extLst>
          </p:cNvPr>
          <p:cNvSpPr/>
          <p:nvPr/>
        </p:nvSpPr>
        <p:spPr>
          <a:xfrm>
            <a:off x="1752600" y="1295400"/>
            <a:ext cx="3309945" cy="369332"/>
          </a:xfrm>
          <a:prstGeom prst="rect">
            <a:avLst/>
          </a:prstGeom>
        </p:spPr>
        <p:txBody>
          <a:bodyPr wrap="none">
            <a:spAutoFit/>
          </a:bodyPr>
          <a:lstStyle/>
          <a:p>
            <a:r>
              <a:rPr lang="en-US" dirty="0"/>
              <a:t>Nominations Chair: Hannah Hove</a:t>
            </a:r>
          </a:p>
        </p:txBody>
      </p:sp>
    </p:spTree>
    <p:extLst>
      <p:ext uri="{BB962C8B-B14F-4D97-AF65-F5344CB8AC3E}">
        <p14:creationId xmlns:p14="http://schemas.microsoft.com/office/powerpoint/2010/main" val="414077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 y="-304800"/>
            <a:ext cx="7704667" cy="1981200"/>
          </a:xfrm>
        </p:spPr>
        <p:txBody>
          <a:bodyPr/>
          <a:lstStyle/>
          <a:p>
            <a:r>
              <a:rPr lang="en-US" dirty="0"/>
              <a:t>Congratulations!!</a:t>
            </a:r>
          </a:p>
        </p:txBody>
      </p:sp>
      <p:sp>
        <p:nvSpPr>
          <p:cNvPr id="3" name="Content Placeholder 2"/>
          <p:cNvSpPr>
            <a:spLocks noGrp="1"/>
          </p:cNvSpPr>
          <p:nvPr>
            <p:ph idx="1"/>
          </p:nvPr>
        </p:nvSpPr>
        <p:spPr>
          <a:xfrm>
            <a:off x="1676400" y="1658112"/>
            <a:ext cx="7704667" cy="5523571"/>
          </a:xfrm>
        </p:spPr>
        <p:txBody>
          <a:bodyPr>
            <a:normAutofit fontScale="92500" lnSpcReduction="20000"/>
          </a:bodyPr>
          <a:lstStyle/>
          <a:p>
            <a:r>
              <a:rPr lang="en-US" sz="3300" dirty="0"/>
              <a:t>President - Elect  -</a:t>
            </a:r>
          </a:p>
          <a:p>
            <a:pPr lvl="1"/>
            <a:r>
              <a:rPr lang="en-US" sz="2900" dirty="0"/>
              <a:t>Samantha Peterson – Grand Forks</a:t>
            </a:r>
          </a:p>
          <a:p>
            <a:r>
              <a:rPr lang="en-US" sz="3300" dirty="0"/>
              <a:t>Secretary/Treasurer Elect - </a:t>
            </a:r>
          </a:p>
          <a:p>
            <a:pPr lvl="1"/>
            <a:r>
              <a:rPr lang="en-US" sz="2900" dirty="0"/>
              <a:t>Jessica Fry</a:t>
            </a:r>
          </a:p>
          <a:p>
            <a:r>
              <a:rPr lang="en-US" sz="3300" dirty="0"/>
              <a:t>Ascending  Professional -</a:t>
            </a:r>
          </a:p>
          <a:p>
            <a:pPr lvl="1"/>
            <a:r>
              <a:rPr lang="en-US" sz="2900" dirty="0"/>
              <a:t>Samantha </a:t>
            </a:r>
            <a:r>
              <a:rPr lang="en-US" sz="2900" dirty="0" err="1"/>
              <a:t>Urbanec</a:t>
            </a:r>
            <a:r>
              <a:rPr lang="en-US" sz="2900" dirty="0"/>
              <a:t> </a:t>
            </a:r>
          </a:p>
          <a:p>
            <a:r>
              <a:rPr lang="en-US" sz="3300" dirty="0"/>
              <a:t>Nominations Chair -</a:t>
            </a:r>
          </a:p>
          <a:p>
            <a:pPr lvl="1"/>
            <a:r>
              <a:rPr lang="en-US" sz="2900" dirty="0"/>
              <a:t>Katie Kucera</a:t>
            </a:r>
          </a:p>
          <a:p>
            <a:r>
              <a:rPr lang="en-US" sz="3300" dirty="0"/>
              <a:t>Board Member at Large - </a:t>
            </a:r>
          </a:p>
          <a:p>
            <a:pPr lvl="1"/>
            <a:r>
              <a:rPr lang="en-US" sz="2900" dirty="0"/>
              <a:t>Heather Mayers</a:t>
            </a:r>
          </a:p>
          <a:p>
            <a:endParaRPr lang="en-US" sz="3300" dirty="0"/>
          </a:p>
          <a:p>
            <a:endParaRPr lang="en-US" dirty="0"/>
          </a:p>
        </p:txBody>
      </p:sp>
      <p:pic>
        <p:nvPicPr>
          <p:cNvPr id="9" name="Picture 8" descr="A sign on a pole&#10;&#10;Description automatically generated">
            <a:extLst>
              <a:ext uri="{FF2B5EF4-FFF2-40B4-BE49-F238E27FC236}">
                <a16:creationId xmlns:a16="http://schemas.microsoft.com/office/drawing/2014/main" id="{26C3ED85-04DA-42BC-9F7B-2F4D7BB57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0826" y="152400"/>
            <a:ext cx="1197555" cy="1371600"/>
          </a:xfrm>
          <a:prstGeom prst="rect">
            <a:avLst/>
          </a:prstGeom>
        </p:spPr>
      </p:pic>
    </p:spTree>
    <p:extLst>
      <p:ext uri="{BB962C8B-B14F-4D97-AF65-F5344CB8AC3E}">
        <p14:creationId xmlns:p14="http://schemas.microsoft.com/office/powerpoint/2010/main" val="10801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2438400"/>
            <a:ext cx="7704667" cy="1981200"/>
          </a:xfrm>
        </p:spPr>
        <p:txBody>
          <a:bodyPr>
            <a:normAutofit/>
          </a:bodyPr>
          <a:lstStyle/>
          <a:p>
            <a:r>
              <a:rPr lang="en-US" sz="4400" b="1" dirty="0"/>
              <a:t>AWARDS &amp; RECOGNITIONS</a:t>
            </a:r>
            <a:br>
              <a:rPr lang="en-US" sz="4400" b="1" dirty="0"/>
            </a:br>
            <a:r>
              <a:rPr lang="en-US" sz="6600" b="1" dirty="0"/>
              <a:t>2024</a:t>
            </a:r>
            <a:endParaRPr lang="en-US" sz="4400" b="1" dirty="0"/>
          </a:p>
        </p:txBody>
      </p:sp>
    </p:spTree>
    <p:extLst>
      <p:ext uri="{BB962C8B-B14F-4D97-AF65-F5344CB8AC3E}">
        <p14:creationId xmlns:p14="http://schemas.microsoft.com/office/powerpoint/2010/main" val="97416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523999"/>
          </a:xfrm>
        </p:spPr>
        <p:txBody>
          <a:bodyPr/>
          <a:lstStyle/>
          <a:p>
            <a:r>
              <a:rPr lang="en-US" b="1" dirty="0"/>
              <a:t>Developing Professional</a:t>
            </a:r>
          </a:p>
        </p:txBody>
      </p:sp>
      <p:sp>
        <p:nvSpPr>
          <p:cNvPr id="3" name="Content Placeholder 2"/>
          <p:cNvSpPr>
            <a:spLocks noGrp="1"/>
          </p:cNvSpPr>
          <p:nvPr>
            <p:ph idx="1"/>
          </p:nvPr>
        </p:nvSpPr>
        <p:spPr>
          <a:xfrm>
            <a:off x="1439333" y="2514600"/>
            <a:ext cx="7704667" cy="3571408"/>
          </a:xfrm>
        </p:spPr>
        <p:txBody>
          <a:bodyPr>
            <a:normAutofit/>
          </a:bodyPr>
          <a:lstStyle/>
          <a:p>
            <a:pPr lvl="1"/>
            <a:endParaRPr lang="en-US" sz="2400" dirty="0"/>
          </a:p>
          <a:p>
            <a:r>
              <a:rPr lang="en-US" sz="2800" dirty="0"/>
              <a:t>ASCLS-ND Developing Professional</a:t>
            </a:r>
          </a:p>
          <a:p>
            <a:pPr lvl="1"/>
            <a:endParaRPr lang="en-US" dirty="0"/>
          </a:p>
        </p:txBody>
      </p:sp>
      <p:sp>
        <p:nvSpPr>
          <p:cNvPr id="4" name="TextBox 3">
            <a:extLst>
              <a:ext uri="{FF2B5EF4-FFF2-40B4-BE49-F238E27FC236}">
                <a16:creationId xmlns:a16="http://schemas.microsoft.com/office/drawing/2014/main" id="{C416E73C-AEAF-44C7-961B-21C17CAD2803}"/>
              </a:ext>
            </a:extLst>
          </p:cNvPr>
          <p:cNvSpPr txBox="1"/>
          <p:nvPr/>
        </p:nvSpPr>
        <p:spPr>
          <a:xfrm>
            <a:off x="1600200" y="1981200"/>
            <a:ext cx="6477000" cy="1477328"/>
          </a:xfrm>
          <a:prstGeom prst="rect">
            <a:avLst/>
          </a:prstGeom>
          <a:noFill/>
        </p:spPr>
        <p:txBody>
          <a:bodyPr wrap="square" rtlCol="0">
            <a:spAutoFit/>
          </a:bodyPr>
          <a:lstStyle/>
          <a:p>
            <a:r>
              <a:rPr lang="en-US" dirty="0"/>
              <a:t>The developing professional is a student member who is chosen by the board and will help lead and encourage other students to join and get involved with ASCLS.  They will participate in board member and will have the opportunity to go to the national meeting as a delegate.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306739" cy="1384980"/>
          </a:xfrm>
        </p:spPr>
        <p:txBody>
          <a:bodyPr>
            <a:normAutofit/>
          </a:bodyPr>
          <a:lstStyle/>
          <a:p>
            <a:r>
              <a:rPr lang="en-US" dirty="0"/>
              <a:t>Omicron Sigma – Presidents Honor Roll</a:t>
            </a:r>
          </a:p>
        </p:txBody>
      </p:sp>
      <p:graphicFrame>
        <p:nvGraphicFramePr>
          <p:cNvPr id="5" name="Content Placeholder 2">
            <a:extLst>
              <a:ext uri="{FF2B5EF4-FFF2-40B4-BE49-F238E27FC236}">
                <a16:creationId xmlns:a16="http://schemas.microsoft.com/office/drawing/2014/main" id="{676C27FE-D7FC-4E40-913D-BFC9C54B7A94}"/>
              </a:ext>
            </a:extLst>
          </p:cNvPr>
          <p:cNvGraphicFramePr>
            <a:graphicFrameLocks noGrp="1"/>
          </p:cNvGraphicFramePr>
          <p:nvPr>
            <p:ph idx="1"/>
            <p:extLst>
              <p:ext uri="{D42A27DB-BD31-4B8C-83A1-F6EECF244321}">
                <p14:modId xmlns:p14="http://schemas.microsoft.com/office/powerpoint/2010/main" val="4120473310"/>
              </p:ext>
            </p:extLst>
          </p:nvPr>
        </p:nvGraphicFramePr>
        <p:xfrm>
          <a:off x="1222513" y="1461180"/>
          <a:ext cx="7518672"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829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642" y="345511"/>
            <a:ext cx="7421874" cy="1473409"/>
          </a:xfrm>
        </p:spPr>
        <p:txBody>
          <a:bodyPr>
            <a:normAutofit/>
          </a:bodyPr>
          <a:lstStyle/>
          <a:p>
            <a:r>
              <a:rPr lang="en-US" sz="5400" b="1" dirty="0"/>
              <a:t>Omicron Sigma</a:t>
            </a:r>
          </a:p>
        </p:txBody>
      </p:sp>
      <p:sp>
        <p:nvSpPr>
          <p:cNvPr id="6" name="Content Placeholder 5">
            <a:extLst>
              <a:ext uri="{FF2B5EF4-FFF2-40B4-BE49-F238E27FC236}">
                <a16:creationId xmlns:a16="http://schemas.microsoft.com/office/drawing/2014/main" id="{FE731692-B02F-4734-8680-7988E30B8F42}"/>
              </a:ext>
            </a:extLst>
          </p:cNvPr>
          <p:cNvSpPr>
            <a:spLocks noGrp="1"/>
          </p:cNvSpPr>
          <p:nvPr>
            <p:ph sz="quarter" idx="4"/>
          </p:nvPr>
        </p:nvSpPr>
        <p:spPr>
          <a:xfrm>
            <a:off x="2745039" y="2133600"/>
            <a:ext cx="4347079" cy="4526845"/>
          </a:xfrm>
        </p:spPr>
        <p:txBody>
          <a:bodyPr>
            <a:noAutofit/>
          </a:bodyPr>
          <a:lstStyle/>
          <a:p>
            <a:pPr lvl="2"/>
            <a:r>
              <a:rPr lang="en-US" sz="2800" b="1" dirty="0"/>
              <a:t>Christie Massen</a:t>
            </a:r>
          </a:p>
          <a:p>
            <a:pPr lvl="2"/>
            <a:r>
              <a:rPr lang="en-US" sz="2800" b="1" dirty="0"/>
              <a:t>Sharon Reistad</a:t>
            </a:r>
          </a:p>
          <a:p>
            <a:pPr lvl="2"/>
            <a:r>
              <a:rPr lang="en-US" sz="2800" b="1" dirty="0"/>
              <a:t>Mary Coleman</a:t>
            </a:r>
          </a:p>
          <a:p>
            <a:pPr lvl="2"/>
            <a:r>
              <a:rPr lang="en-US" sz="2800" b="1" dirty="0"/>
              <a:t>Mary Nagel</a:t>
            </a:r>
          </a:p>
          <a:p>
            <a:pPr lvl="2"/>
            <a:r>
              <a:rPr lang="en-US" sz="2800" b="1" dirty="0"/>
              <a:t>Michelle Steiner</a:t>
            </a:r>
          </a:p>
          <a:p>
            <a:pPr lvl="2"/>
            <a:r>
              <a:rPr lang="en-US" sz="2800" b="1" dirty="0"/>
              <a:t>Jessica Fry</a:t>
            </a:r>
          </a:p>
          <a:p>
            <a:pPr lvl="2"/>
            <a:r>
              <a:rPr lang="en-US" sz="2800" b="1" dirty="0"/>
              <a:t>Alice Hawley</a:t>
            </a:r>
            <a:endParaRPr lang="en-US" sz="2400" b="1" dirty="0"/>
          </a:p>
        </p:txBody>
      </p:sp>
    </p:spTree>
    <p:extLst>
      <p:ext uri="{BB962C8B-B14F-4D97-AF65-F5344CB8AC3E}">
        <p14:creationId xmlns:p14="http://schemas.microsoft.com/office/powerpoint/2010/main" val="20329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90838" y="685800"/>
            <a:ext cx="5736430" cy="1752599"/>
          </a:xfrm>
        </p:spPr>
        <p:txBody>
          <a:bodyPr>
            <a:normAutofit/>
          </a:bodyPr>
          <a:lstStyle/>
          <a:p>
            <a:r>
              <a:rPr lang="en-US" dirty="0"/>
              <a:t>ASCLS MISSION</a:t>
            </a:r>
            <a:endParaRPr lang="en-US"/>
          </a:p>
        </p:txBody>
      </p:sp>
      <p:sp>
        <p:nvSpPr>
          <p:cNvPr id="10" name="Rectangle 9">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554794"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1"/>
            <a:ext cx="644163"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14"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1"/>
            <a:ext cx="626857"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16"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5830"/>
            <a:ext cx="1631559"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18"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4308" y="2695292"/>
            <a:ext cx="2018057"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0" name="Freeform: Shape 19">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424" y="2690532"/>
            <a:ext cx="217824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22"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068" y="2581071"/>
            <a:ext cx="2170926"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sp>
        <p:nvSpPr>
          <p:cNvPr id="3" name="Content Placeholder 2"/>
          <p:cNvSpPr>
            <a:spLocks noGrp="1"/>
          </p:cNvSpPr>
          <p:nvPr>
            <p:ph idx="1"/>
          </p:nvPr>
        </p:nvSpPr>
        <p:spPr>
          <a:xfrm>
            <a:off x="2890838" y="2666999"/>
            <a:ext cx="5736429" cy="3124201"/>
          </a:xfrm>
        </p:spPr>
        <p:txBody>
          <a:bodyPr anchor="t">
            <a:normAutofit/>
          </a:bodyPr>
          <a:lstStyle/>
          <a:p>
            <a:pPr marL="0" indent="0">
              <a:buNone/>
            </a:pPr>
            <a:r>
              <a:rPr lang="en-US" sz="1700"/>
              <a:t>The mission of ASCLS is to make a positive impact in health care through leadership that will assure excellence in the practice of laboratory medicine.</a:t>
            </a:r>
          </a:p>
        </p:txBody>
      </p:sp>
      <p:pic>
        <p:nvPicPr>
          <p:cNvPr id="4" name="Picture 3">
            <a:extLst>
              <a:ext uri="{FF2B5EF4-FFF2-40B4-BE49-F238E27FC236}">
                <a16:creationId xmlns:a16="http://schemas.microsoft.com/office/drawing/2014/main" id="{8FF40F1F-2986-42EB-9659-118FE9062F9B}"/>
              </a:ext>
            </a:extLst>
          </p:cNvPr>
          <p:cNvPicPr>
            <a:picLocks noChangeAspect="1"/>
          </p:cNvPicPr>
          <p:nvPr/>
        </p:nvPicPr>
        <p:blipFill>
          <a:blip r:embed="rId2"/>
          <a:stretch>
            <a:fillRect/>
          </a:stretch>
        </p:blipFill>
        <p:spPr>
          <a:xfrm>
            <a:off x="4553870" y="4191000"/>
            <a:ext cx="2003288" cy="2294433"/>
          </a:xfrm>
          <a:prstGeom prst="rect">
            <a:avLst/>
          </a:prstGeom>
        </p:spPr>
      </p:pic>
    </p:spTree>
    <p:extLst>
      <p:ext uri="{BB962C8B-B14F-4D97-AF65-F5344CB8AC3E}">
        <p14:creationId xmlns:p14="http://schemas.microsoft.com/office/powerpoint/2010/main" val="2486079340"/>
      </p:ext>
    </p:extLst>
  </p:cSld>
  <p:clrMapOvr>
    <a:masterClrMapping/>
  </p:clrMapOvr>
  <mc:AlternateContent xmlns:mc="http://schemas.openxmlformats.org/markup-compatibility/2006" xmlns:p14="http://schemas.microsoft.com/office/powerpoint/2010/main">
    <mc:Choice Requires="p14">
      <p:transition spd="slow" p14:dur="2000" advTm="639"/>
    </mc:Choice>
    <mc:Fallback xmlns="">
      <p:transition spd="slow" advTm="6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A8C6-EC88-DF2C-2527-5CBCF7F64BC0}"/>
              </a:ext>
            </a:extLst>
          </p:cNvPr>
          <p:cNvSpPr>
            <a:spLocks noGrp="1"/>
          </p:cNvSpPr>
          <p:nvPr>
            <p:ph type="title"/>
          </p:nvPr>
        </p:nvSpPr>
        <p:spPr/>
        <p:txBody>
          <a:bodyPr>
            <a:normAutofit fontScale="90000"/>
          </a:bodyPr>
          <a:lstStyle/>
          <a:p>
            <a:r>
              <a:rPr lang="en-US" dirty="0"/>
              <a:t>ASCLS – ND would also like to recognize the following non- members that helped put on our wonderful 2024 State Convention</a:t>
            </a:r>
          </a:p>
        </p:txBody>
      </p:sp>
      <p:sp>
        <p:nvSpPr>
          <p:cNvPr id="4" name="Content Placeholder 3">
            <a:extLst>
              <a:ext uri="{FF2B5EF4-FFF2-40B4-BE49-F238E27FC236}">
                <a16:creationId xmlns:a16="http://schemas.microsoft.com/office/drawing/2014/main" id="{25C73E2C-1CE8-EE16-FC05-D4B5C520DF8B}"/>
              </a:ext>
            </a:extLst>
          </p:cNvPr>
          <p:cNvSpPr>
            <a:spLocks noGrp="1"/>
          </p:cNvSpPr>
          <p:nvPr>
            <p:ph sz="half" idx="2"/>
          </p:nvPr>
        </p:nvSpPr>
        <p:spPr>
          <a:xfrm>
            <a:off x="2998342" y="2895600"/>
            <a:ext cx="5155058" cy="3200400"/>
          </a:xfrm>
        </p:spPr>
        <p:txBody>
          <a:bodyPr>
            <a:normAutofit/>
          </a:bodyPr>
          <a:lstStyle/>
          <a:p>
            <a:pPr marL="0" indent="0">
              <a:buNone/>
            </a:pPr>
            <a:r>
              <a:rPr lang="en-US" sz="3600" dirty="0"/>
              <a:t>Kimberly Peterson</a:t>
            </a:r>
          </a:p>
          <a:p>
            <a:pPr marL="0" indent="0">
              <a:buNone/>
            </a:pPr>
            <a:r>
              <a:rPr lang="en-US" sz="3600" dirty="0"/>
              <a:t>Cassandra </a:t>
            </a:r>
            <a:r>
              <a:rPr lang="en-US" sz="3600" dirty="0" err="1"/>
              <a:t>Pippenger</a:t>
            </a:r>
            <a:endParaRPr lang="en-US" sz="3600" dirty="0"/>
          </a:p>
          <a:p>
            <a:pPr marL="0" indent="0">
              <a:buNone/>
            </a:pPr>
            <a:r>
              <a:rPr lang="en-US" sz="3600" dirty="0"/>
              <a:t>Robert Arndt</a:t>
            </a:r>
          </a:p>
          <a:p>
            <a:pPr marL="0" indent="0">
              <a:buNone/>
            </a:pPr>
            <a:r>
              <a:rPr lang="en-US" sz="3600" dirty="0"/>
              <a:t>Patricia </a:t>
            </a:r>
            <a:r>
              <a:rPr lang="en-US" sz="3600" dirty="0" err="1"/>
              <a:t>Weisback</a:t>
            </a:r>
            <a:r>
              <a:rPr lang="en-US" sz="36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71792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838199"/>
          </a:xfrm>
        </p:spPr>
        <p:txBody>
          <a:bodyPr/>
          <a:lstStyle/>
          <a:p>
            <a:r>
              <a:rPr lang="en-US" b="1" dirty="0"/>
              <a:t>Membership Awards</a:t>
            </a:r>
          </a:p>
        </p:txBody>
      </p:sp>
      <p:sp>
        <p:nvSpPr>
          <p:cNvPr id="5" name="Content Placeholder 4">
            <a:extLst>
              <a:ext uri="{FF2B5EF4-FFF2-40B4-BE49-F238E27FC236}">
                <a16:creationId xmlns:a16="http://schemas.microsoft.com/office/drawing/2014/main" id="{DC116D2C-928D-60FA-C3A3-A14EE0A37A2A}"/>
              </a:ext>
            </a:extLst>
          </p:cNvPr>
          <p:cNvSpPr>
            <a:spLocks noGrp="1"/>
          </p:cNvSpPr>
          <p:nvPr>
            <p:ph idx="1"/>
          </p:nvPr>
        </p:nvSpPr>
        <p:spPr>
          <a:xfrm>
            <a:off x="838201" y="1143000"/>
            <a:ext cx="7848599" cy="6781800"/>
          </a:xfrm>
        </p:spPr>
        <p:txBody>
          <a:bodyPr>
            <a:normAutofit/>
          </a:bodyPr>
          <a:lstStyle/>
          <a:p>
            <a:pPr marL="0" indent="0" algn="ctr">
              <a:buNone/>
            </a:pPr>
            <a:r>
              <a:rPr lang="en-US" dirty="0"/>
              <a:t>5 Years</a:t>
            </a:r>
          </a:p>
          <a:p>
            <a:pPr marL="0" indent="0" algn="ctr">
              <a:buNone/>
            </a:pPr>
            <a:r>
              <a:rPr lang="en-US" dirty="0"/>
              <a:t>	Luke Huff Towle</a:t>
            </a:r>
          </a:p>
          <a:p>
            <a:pPr marL="0" indent="0" algn="ctr">
              <a:buNone/>
            </a:pPr>
            <a:endParaRPr lang="en-US" dirty="0"/>
          </a:p>
          <a:p>
            <a:pPr marL="0" indent="0" algn="ctr">
              <a:buNone/>
            </a:pPr>
            <a:r>
              <a:rPr lang="en-US" dirty="0"/>
              <a:t>10 Years</a:t>
            </a:r>
          </a:p>
          <a:p>
            <a:pPr marL="0" indent="0" algn="ctr">
              <a:buNone/>
            </a:pPr>
            <a:r>
              <a:rPr lang="en-US" dirty="0"/>
              <a:t>Jessica Fry</a:t>
            </a:r>
          </a:p>
          <a:p>
            <a:pPr marL="0" indent="0" algn="ctr">
              <a:buNone/>
            </a:pPr>
            <a:r>
              <a:rPr lang="en-US" dirty="0"/>
              <a:t>Samantha Peterson</a:t>
            </a:r>
          </a:p>
          <a:p>
            <a:pPr marL="0" indent="0" algn="ctr">
              <a:buNone/>
            </a:pPr>
            <a:endParaRPr lang="en-US" dirty="0"/>
          </a:p>
          <a:p>
            <a:pPr marL="0" indent="0" algn="ctr">
              <a:buNone/>
            </a:pPr>
            <a:r>
              <a:rPr lang="en-US" dirty="0"/>
              <a:t>15 Years</a:t>
            </a:r>
          </a:p>
          <a:p>
            <a:pPr marL="0" indent="0" algn="ctr">
              <a:buNone/>
            </a:pPr>
            <a:r>
              <a:rPr lang="en-US" dirty="0"/>
              <a:t>Melissa </a:t>
            </a:r>
            <a:r>
              <a:rPr lang="en-US" dirty="0" err="1"/>
              <a:t>Saxlund</a:t>
            </a:r>
            <a:endParaRPr lang="en-US" dirty="0"/>
          </a:p>
          <a:p>
            <a:pPr marL="0" indent="0" algn="ctr">
              <a:buNone/>
            </a:pPr>
            <a:endParaRPr lang="en-US" dirty="0"/>
          </a:p>
          <a:p>
            <a:pPr marL="0" indent="0" algn="ct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2C73-4BEA-83D9-248E-77CAA4E77891}"/>
              </a:ext>
            </a:extLst>
          </p:cNvPr>
          <p:cNvSpPr>
            <a:spLocks noGrp="1"/>
          </p:cNvSpPr>
          <p:nvPr>
            <p:ph type="title"/>
          </p:nvPr>
        </p:nvSpPr>
        <p:spPr>
          <a:xfrm>
            <a:off x="987777" y="152400"/>
            <a:ext cx="7704667" cy="1981200"/>
          </a:xfrm>
        </p:spPr>
        <p:txBody>
          <a:bodyPr/>
          <a:lstStyle/>
          <a:p>
            <a:r>
              <a:rPr lang="en-US" dirty="0"/>
              <a:t>Membership Awards</a:t>
            </a:r>
          </a:p>
        </p:txBody>
      </p:sp>
      <p:sp>
        <p:nvSpPr>
          <p:cNvPr id="3" name="Content Placeholder 2">
            <a:extLst>
              <a:ext uri="{FF2B5EF4-FFF2-40B4-BE49-F238E27FC236}">
                <a16:creationId xmlns:a16="http://schemas.microsoft.com/office/drawing/2014/main" id="{CB2ADADB-9989-5023-8C26-6E6070691D08}"/>
              </a:ext>
            </a:extLst>
          </p:cNvPr>
          <p:cNvSpPr>
            <a:spLocks noGrp="1"/>
          </p:cNvSpPr>
          <p:nvPr>
            <p:ph idx="1"/>
          </p:nvPr>
        </p:nvSpPr>
        <p:spPr>
          <a:xfrm>
            <a:off x="982133" y="1371600"/>
            <a:ext cx="7704667" cy="4628216"/>
          </a:xfrm>
        </p:spPr>
        <p:txBody>
          <a:bodyPr>
            <a:normAutofit/>
          </a:bodyPr>
          <a:lstStyle/>
          <a:p>
            <a:pPr marL="0" indent="0" algn="ctr">
              <a:spcBef>
                <a:spcPts val="0"/>
              </a:spcBef>
              <a:spcAft>
                <a:spcPts val="0"/>
              </a:spcAft>
              <a:buNone/>
            </a:pPr>
            <a:r>
              <a:rPr lang="en-US" dirty="0"/>
              <a:t>20 Years</a:t>
            </a:r>
          </a:p>
          <a:p>
            <a:pPr marL="0" indent="0" algn="ctr">
              <a:buNone/>
            </a:pPr>
            <a:r>
              <a:rPr lang="en-US" dirty="0"/>
              <a:t>Shannon </a:t>
            </a:r>
            <a:r>
              <a:rPr lang="en-US" dirty="0" err="1"/>
              <a:t>Jongeward</a:t>
            </a:r>
            <a:endParaRPr lang="en-US" dirty="0"/>
          </a:p>
          <a:p>
            <a:pPr marL="0" indent="0" algn="ctr">
              <a:buNone/>
            </a:pPr>
            <a:endParaRPr lang="en-US" dirty="0"/>
          </a:p>
          <a:p>
            <a:pPr marL="0" indent="0" algn="ctr">
              <a:buNone/>
            </a:pPr>
            <a:r>
              <a:rPr lang="en-US" dirty="0"/>
              <a:t>35 Years</a:t>
            </a:r>
          </a:p>
          <a:p>
            <a:pPr marL="0" indent="0" algn="ctr">
              <a:buNone/>
            </a:pPr>
            <a:r>
              <a:rPr lang="en-US" dirty="0"/>
              <a:t>Heidi Brosius</a:t>
            </a:r>
          </a:p>
          <a:p>
            <a:pPr marL="0" indent="0" algn="ctr">
              <a:buNone/>
            </a:pPr>
            <a:r>
              <a:rPr lang="en-US" dirty="0"/>
              <a:t>Lois Greisen</a:t>
            </a:r>
          </a:p>
          <a:p>
            <a:pPr marL="0" indent="0" algn="ctr">
              <a:buNone/>
            </a:pPr>
            <a:endParaRPr lang="en-US" dirty="0"/>
          </a:p>
          <a:p>
            <a:pPr marL="0" indent="0" algn="ctr">
              <a:buNone/>
            </a:pPr>
            <a:r>
              <a:rPr lang="en-US" dirty="0"/>
              <a:t>55 Years</a:t>
            </a:r>
          </a:p>
          <a:p>
            <a:pPr marL="0" indent="0" algn="ctr">
              <a:buNone/>
            </a:pPr>
            <a:r>
              <a:rPr lang="en-US" dirty="0"/>
              <a:t>Patricia </a:t>
            </a:r>
            <a:r>
              <a:rPr lang="en-US" dirty="0" err="1"/>
              <a:t>Hanngl</a:t>
            </a:r>
            <a:endParaRPr lang="en-US" dirty="0"/>
          </a:p>
        </p:txBody>
      </p:sp>
    </p:spTree>
    <p:extLst>
      <p:ext uri="{BB962C8B-B14F-4D97-AF65-F5344CB8AC3E}">
        <p14:creationId xmlns:p14="http://schemas.microsoft.com/office/powerpoint/2010/main" val="1626456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670E-0420-42D7-A2E0-E727503BE588}"/>
              </a:ext>
            </a:extLst>
          </p:cNvPr>
          <p:cNvSpPr>
            <a:spLocks noGrp="1"/>
          </p:cNvSpPr>
          <p:nvPr>
            <p:ph type="title"/>
          </p:nvPr>
        </p:nvSpPr>
        <p:spPr/>
        <p:txBody>
          <a:bodyPr/>
          <a:lstStyle/>
          <a:p>
            <a:r>
              <a:rPr lang="en-US" dirty="0"/>
              <a:t>KEY TO THE FUTURE AWARD</a:t>
            </a:r>
          </a:p>
        </p:txBody>
      </p:sp>
      <p:sp>
        <p:nvSpPr>
          <p:cNvPr id="3" name="Content Placeholder 2">
            <a:extLst>
              <a:ext uri="{FF2B5EF4-FFF2-40B4-BE49-F238E27FC236}">
                <a16:creationId xmlns:a16="http://schemas.microsoft.com/office/drawing/2014/main" id="{2EF29705-F1C8-431F-BF40-EA014257A050}"/>
              </a:ext>
            </a:extLst>
          </p:cNvPr>
          <p:cNvSpPr>
            <a:spLocks noGrp="1"/>
          </p:cNvSpPr>
          <p:nvPr>
            <p:ph idx="1"/>
          </p:nvPr>
        </p:nvSpPr>
        <p:spPr>
          <a:xfrm>
            <a:off x="1143000" y="2057400"/>
            <a:ext cx="7704667" cy="1676400"/>
          </a:xfrm>
        </p:spPr>
        <p:txBody>
          <a:bodyPr>
            <a:normAutofit/>
          </a:bodyPr>
          <a:lstStyle/>
          <a:p>
            <a:r>
              <a:rPr lang="en-US" dirty="0"/>
              <a:t>This award serves to recognize and reward ASCLS members who have demonstrated their leadership potential to the organization, and to provide these members with structured mentoring. </a:t>
            </a:r>
          </a:p>
        </p:txBody>
      </p:sp>
      <p:sp>
        <p:nvSpPr>
          <p:cNvPr id="4" name="TextBox 3">
            <a:extLst>
              <a:ext uri="{FF2B5EF4-FFF2-40B4-BE49-F238E27FC236}">
                <a16:creationId xmlns:a16="http://schemas.microsoft.com/office/drawing/2014/main" id="{B2EC24E8-FF3A-4DD0-AB67-04E036FA0287}"/>
              </a:ext>
            </a:extLst>
          </p:cNvPr>
          <p:cNvSpPr txBox="1"/>
          <p:nvPr/>
        </p:nvSpPr>
        <p:spPr>
          <a:xfrm>
            <a:off x="1524000" y="4038600"/>
            <a:ext cx="6705600" cy="2000548"/>
          </a:xfrm>
          <a:prstGeom prst="rect">
            <a:avLst/>
          </a:prstGeom>
          <a:noFill/>
        </p:spPr>
        <p:txBody>
          <a:bodyPr wrap="square" rtlCol="0">
            <a:spAutoFit/>
          </a:bodyPr>
          <a:lstStyle/>
          <a:p>
            <a:pPr algn="ctr"/>
            <a:r>
              <a:rPr lang="en-US" sz="3200" dirty="0"/>
              <a:t>The 2024 Award Winner is</a:t>
            </a:r>
          </a:p>
          <a:p>
            <a:pPr algn="ctr"/>
            <a:endParaRPr lang="en-US" sz="3200" dirty="0"/>
          </a:p>
          <a:p>
            <a:pPr algn="ctr"/>
            <a:r>
              <a:rPr lang="en-US" sz="6000" dirty="0"/>
              <a:t>Samantha </a:t>
            </a:r>
            <a:r>
              <a:rPr lang="en-US" sz="6000" dirty="0" err="1"/>
              <a:t>Urbanec</a:t>
            </a:r>
            <a:endParaRPr lang="en-US" sz="6000" dirty="0"/>
          </a:p>
        </p:txBody>
      </p:sp>
    </p:spTree>
    <p:extLst>
      <p:ext uri="{BB962C8B-B14F-4D97-AF65-F5344CB8AC3E}">
        <p14:creationId xmlns:p14="http://schemas.microsoft.com/office/powerpoint/2010/main" val="329122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64792" y="986135"/>
            <a:ext cx="6941007" cy="1861243"/>
          </a:xfrm>
          <a:prstGeom prst="rect">
            <a:avLst/>
          </a:prstGeom>
          <a:noFill/>
        </p:spPr>
        <p:txBody>
          <a:bodyPr wrap="square" lIns="91440" tIns="45720" rIns="91440" bIns="45720">
            <a:prstTxWarp prst="textDeflateBottom">
              <a:avLst/>
            </a:prstTxWarp>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Member of the Year!</a:t>
            </a:r>
          </a:p>
        </p:txBody>
      </p:sp>
      <p:pic>
        <p:nvPicPr>
          <p:cNvPr id="2054" name="Picture 6" descr="https://encrypted-tbn2.gstatic.com/images?q=tbn:ANd9GcRp8skcVXz6ruikmXlhfk3700asv-WoVPsnP84MIR2zZbeRF7n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981" y="4495800"/>
            <a:ext cx="2586038" cy="2007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7CCB79D-1539-4F83-B180-14C73D136AEF}"/>
              </a:ext>
            </a:extLst>
          </p:cNvPr>
          <p:cNvSpPr/>
          <p:nvPr/>
        </p:nvSpPr>
        <p:spPr>
          <a:xfrm>
            <a:off x="3452976" y="2057400"/>
            <a:ext cx="2238050" cy="2554545"/>
          </a:xfrm>
          <a:prstGeom prst="rect">
            <a:avLst/>
          </a:prstGeom>
          <a:noFill/>
        </p:spPr>
        <p:txBody>
          <a:bodyPr wrap="none" lIns="91440" tIns="45720" rIns="91440" bIns="45720">
            <a:spAutoFit/>
          </a:bodyPr>
          <a:lstStyle/>
          <a:p>
            <a:pPr algn="ctr"/>
            <a:r>
              <a:rPr lang="en-US" sz="8000" b="1" cap="none" spc="0" dirty="0">
                <a:ln w="0"/>
                <a:solidFill>
                  <a:schemeClr val="tx1"/>
                </a:solidFill>
                <a:effectLst>
                  <a:outerShdw blurRad="38100" dist="19050" dir="2700000" algn="tl" rotWithShape="0">
                    <a:schemeClr val="dk1">
                      <a:alpha val="40000"/>
                    </a:schemeClr>
                  </a:outerShdw>
                </a:effectLst>
              </a:rPr>
              <a:t>For</a:t>
            </a:r>
          </a:p>
          <a:p>
            <a:pPr algn="ctr"/>
            <a:r>
              <a:rPr lang="en-US" sz="8000" b="1" cap="none" spc="0" dirty="0">
                <a:ln w="0"/>
                <a:solidFill>
                  <a:schemeClr val="tx1"/>
                </a:solidFill>
                <a:effectLst>
                  <a:outerShdw blurRad="38100" dist="19050" dir="2700000" algn="tl" rotWithShape="0">
                    <a:schemeClr val="dk1">
                      <a:alpha val="40000"/>
                    </a:schemeClr>
                  </a:outerShdw>
                </a:effectLst>
              </a:rPr>
              <a:t>2024</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5D4844-86CF-4FC5-AACA-65D7155F15D5}"/>
              </a:ext>
            </a:extLst>
          </p:cNvPr>
          <p:cNvSpPr/>
          <p:nvPr/>
        </p:nvSpPr>
        <p:spPr>
          <a:xfrm>
            <a:off x="1752600" y="1613118"/>
            <a:ext cx="6629400" cy="3631763"/>
          </a:xfrm>
          <a:prstGeom prst="rect">
            <a:avLst/>
          </a:prstGeom>
          <a:noFill/>
        </p:spPr>
        <p:txBody>
          <a:bodyPr wrap="square" lIns="91440" tIns="45720" rIns="91440" bIns="45720">
            <a:spAutoFit/>
          </a:bodyPr>
          <a:lstStyle/>
          <a:p>
            <a:pPr algn="ctr"/>
            <a:r>
              <a:rPr lang="en-US" sz="11500" b="1" cap="none" spc="0" dirty="0">
                <a:ln w="12700">
                  <a:solidFill>
                    <a:srgbClr val="0033CC"/>
                  </a:solidFill>
                  <a:prstDash val="solid"/>
                </a:ln>
                <a:solidFill>
                  <a:srgbClr val="0033CC"/>
                </a:solidFill>
                <a:effectLst>
                  <a:innerShdw blurRad="63500" dist="50800" dir="18900000">
                    <a:prstClr val="black">
                      <a:alpha val="50000"/>
                    </a:prstClr>
                  </a:innerShdw>
                </a:effectLst>
                <a:latin typeface="Arial Black" panose="020B0A04020102020204" pitchFamily="34" charset="0"/>
              </a:rPr>
              <a:t>Jessica </a:t>
            </a:r>
          </a:p>
          <a:p>
            <a:pPr algn="ctr"/>
            <a:r>
              <a:rPr lang="en-US" sz="11500" b="1" dirty="0">
                <a:ln w="12700">
                  <a:solidFill>
                    <a:srgbClr val="0033CC"/>
                  </a:solidFill>
                  <a:prstDash val="solid"/>
                </a:ln>
                <a:solidFill>
                  <a:srgbClr val="0033CC"/>
                </a:solidFill>
                <a:effectLst>
                  <a:innerShdw blurRad="63500" dist="50800" dir="18900000">
                    <a:prstClr val="black">
                      <a:alpha val="50000"/>
                    </a:prstClr>
                  </a:innerShdw>
                </a:effectLst>
                <a:latin typeface="Arial Black" panose="020B0A04020102020204" pitchFamily="34" charset="0"/>
              </a:rPr>
              <a:t>Fry</a:t>
            </a:r>
            <a:endParaRPr lang="en-US" sz="11500" b="1" cap="none" spc="0" dirty="0">
              <a:ln w="12700">
                <a:solidFill>
                  <a:srgbClr val="0033CC"/>
                </a:solidFill>
                <a:prstDash val="solid"/>
              </a:ln>
              <a:solidFill>
                <a:srgbClr val="0033CC"/>
              </a:solidFill>
              <a:effectLst>
                <a:innerShdw blurRad="63500" dist="50800" dir="18900000">
                  <a:prstClr val="black">
                    <a:alpha val="50000"/>
                  </a:prstClr>
                </a:innerShdw>
              </a:effectLst>
              <a:latin typeface="Arial Black" panose="020B0A04020102020204" pitchFamily="34" charset="0"/>
            </a:endParaRPr>
          </a:p>
        </p:txBody>
      </p:sp>
    </p:spTree>
    <p:extLst>
      <p:ext uri="{BB962C8B-B14F-4D97-AF65-F5344CB8AC3E}">
        <p14:creationId xmlns:p14="http://schemas.microsoft.com/office/powerpoint/2010/main" val="3640974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AutoShape 4" descr="http://www.discoverlosangeles.com/%09%09%09%09%20/play/nightlife/thingsnearlax150x77-thumb.png%20%20%20%20%20%20%20%20%20%20%20%20%20%20%20%20%20%20%20%20%20%20%20%20">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4262" name="AutoShape 6" descr="http://www.discoverlosangeles.com/%09%09%09%09%20/play/nightlife/thingsnearlax150x77-thumb.png%20%20%20%20%20%20%20%20%20%20%20%20%20%20%20%20%20%20%20%20%20%20%20%20">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09600" y="22353"/>
            <a:ext cx="8229600" cy="1143000"/>
          </a:xfrm>
        </p:spPr>
        <p:txBody>
          <a:bodyPr>
            <a:normAutofit/>
          </a:bodyPr>
          <a:lstStyle/>
          <a:p>
            <a:pPr algn="ctr"/>
            <a:r>
              <a:rPr lang="en-US" sz="4400" b="1" dirty="0">
                <a:solidFill>
                  <a:schemeClr val="bg2">
                    <a:lumMod val="25000"/>
                  </a:schemeClr>
                </a:solidFill>
              </a:rPr>
              <a:t>2024-2025 National Meetings</a:t>
            </a:r>
          </a:p>
        </p:txBody>
      </p:sp>
      <p:sp>
        <p:nvSpPr>
          <p:cNvPr id="4" name="Text Placeholder 3"/>
          <p:cNvSpPr>
            <a:spLocks noGrp="1"/>
          </p:cNvSpPr>
          <p:nvPr>
            <p:ph type="body" idx="1"/>
          </p:nvPr>
        </p:nvSpPr>
        <p:spPr>
          <a:xfrm>
            <a:off x="5094745" y="2532714"/>
            <a:ext cx="3526509" cy="1721643"/>
          </a:xfrm>
        </p:spPr>
        <p:txBody>
          <a:bodyPr>
            <a:normAutofit/>
          </a:bodyPr>
          <a:lstStyle/>
          <a:p>
            <a:pPr algn="ctr"/>
            <a:r>
              <a:rPr lang="en-US" sz="2400" b="1" dirty="0">
                <a:solidFill>
                  <a:schemeClr val="accent1">
                    <a:lumMod val="50000"/>
                  </a:schemeClr>
                </a:solidFill>
              </a:rPr>
              <a:t>Legislative Symposium</a:t>
            </a:r>
          </a:p>
          <a:p>
            <a:pPr algn="ctr"/>
            <a:r>
              <a:rPr lang="en-US" sz="2000" b="1" dirty="0">
                <a:solidFill>
                  <a:schemeClr val="tx1"/>
                </a:solidFill>
              </a:rPr>
              <a:t>September 30 – October 1 2024</a:t>
            </a:r>
          </a:p>
          <a:p>
            <a:pPr algn="ctr"/>
            <a:r>
              <a:rPr lang="en-US" sz="2000" b="1" dirty="0">
                <a:solidFill>
                  <a:schemeClr val="tx1"/>
                </a:solidFill>
              </a:rPr>
              <a:t>Washington, DC</a:t>
            </a:r>
          </a:p>
        </p:txBody>
      </p:sp>
      <p:sp>
        <p:nvSpPr>
          <p:cNvPr id="6" name="Content Placeholder 5"/>
          <p:cNvSpPr>
            <a:spLocks noGrp="1"/>
          </p:cNvSpPr>
          <p:nvPr>
            <p:ph sz="half" idx="2"/>
          </p:nvPr>
        </p:nvSpPr>
        <p:spPr>
          <a:xfrm>
            <a:off x="4876800" y="4572000"/>
            <a:ext cx="3605784" cy="2133600"/>
          </a:xfrm>
        </p:spPr>
        <p:txBody>
          <a:bodyPr>
            <a:normAutofit/>
          </a:bodyPr>
          <a:lstStyle/>
          <a:p>
            <a:pPr marL="0" indent="0" algn="ctr">
              <a:buNone/>
            </a:pPr>
            <a:r>
              <a:rPr lang="en-US" sz="2400" b="1" dirty="0">
                <a:solidFill>
                  <a:schemeClr val="accent1">
                    <a:lumMod val="50000"/>
                  </a:schemeClr>
                </a:solidFill>
              </a:rPr>
              <a:t>ASCLS NATIONAL CONVENTION </a:t>
            </a:r>
          </a:p>
          <a:p>
            <a:pPr marL="0" indent="0" algn="ctr">
              <a:buNone/>
            </a:pPr>
            <a:r>
              <a:rPr lang="en-US" b="1" dirty="0">
                <a:effectLst/>
              </a:rPr>
              <a:t>June 8-16, 2025</a:t>
            </a:r>
          </a:p>
          <a:p>
            <a:pPr marL="0" indent="0" algn="ctr">
              <a:buNone/>
            </a:pPr>
            <a:r>
              <a:rPr lang="en-US" b="1" dirty="0"/>
              <a:t>Sacramento, CA</a:t>
            </a:r>
            <a:endParaRPr lang="en-US" b="1" dirty="0">
              <a:effectLst/>
            </a:endParaRPr>
          </a:p>
        </p:txBody>
      </p:sp>
      <p:sp>
        <p:nvSpPr>
          <p:cNvPr id="3" name="TextBox 2"/>
          <p:cNvSpPr txBox="1"/>
          <p:nvPr/>
        </p:nvSpPr>
        <p:spPr>
          <a:xfrm>
            <a:off x="685800" y="2777029"/>
            <a:ext cx="3886200" cy="1461939"/>
          </a:xfrm>
          <a:prstGeom prst="rect">
            <a:avLst/>
          </a:prstGeom>
          <a:noFill/>
        </p:spPr>
        <p:txBody>
          <a:bodyPr wrap="square" rtlCol="0">
            <a:spAutoFit/>
          </a:bodyPr>
          <a:lstStyle/>
          <a:p>
            <a:pPr algn="ctr"/>
            <a:r>
              <a:rPr lang="en-US" sz="2400" b="1" dirty="0">
                <a:solidFill>
                  <a:schemeClr val="accent1">
                    <a:lumMod val="50000"/>
                  </a:schemeClr>
                </a:solidFill>
              </a:rPr>
              <a:t>ASCLS National Virtual</a:t>
            </a:r>
          </a:p>
          <a:p>
            <a:pPr algn="ctr"/>
            <a:r>
              <a:rPr lang="en-US" sz="2400" b="1" dirty="0">
                <a:solidFill>
                  <a:schemeClr val="accent1">
                    <a:lumMod val="50000"/>
                  </a:schemeClr>
                </a:solidFill>
              </a:rPr>
              <a:t>And In-Person Meeting</a:t>
            </a:r>
          </a:p>
          <a:p>
            <a:pPr algn="ctr">
              <a:spcAft>
                <a:spcPts val="600"/>
              </a:spcAft>
            </a:pPr>
            <a:r>
              <a:rPr lang="en-US" b="1" dirty="0"/>
              <a:t>July 8-12, 2024</a:t>
            </a:r>
          </a:p>
          <a:p>
            <a:pPr algn="ctr">
              <a:spcAft>
                <a:spcPts val="600"/>
              </a:spcAft>
            </a:pPr>
            <a:r>
              <a:rPr lang="en-US" b="1" dirty="0"/>
              <a:t>Pittsburgh, PA</a:t>
            </a:r>
          </a:p>
        </p:txBody>
      </p:sp>
      <p:pic>
        <p:nvPicPr>
          <p:cNvPr id="7" name="Picture 6" descr="A picture containing drawing&#10;&#10;Description automatically generated">
            <a:extLst>
              <a:ext uri="{FF2B5EF4-FFF2-40B4-BE49-F238E27FC236}">
                <a16:creationId xmlns:a16="http://schemas.microsoft.com/office/drawing/2014/main" id="{78825AA7-1A5E-443A-B092-213458C125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1165353"/>
            <a:ext cx="4648200" cy="1408474"/>
          </a:xfrm>
          <a:prstGeom prst="rect">
            <a:avLst/>
          </a:prstGeom>
        </p:spPr>
      </p:pic>
      <p:sp>
        <p:nvSpPr>
          <p:cNvPr id="9" name="Content Placeholder 5">
            <a:extLst>
              <a:ext uri="{FF2B5EF4-FFF2-40B4-BE49-F238E27FC236}">
                <a16:creationId xmlns:a16="http://schemas.microsoft.com/office/drawing/2014/main" id="{8593F8C4-2645-458C-846A-59A9083A2BE2}"/>
              </a:ext>
            </a:extLst>
          </p:cNvPr>
          <p:cNvSpPr txBox="1">
            <a:spLocks/>
          </p:cNvSpPr>
          <p:nvPr/>
        </p:nvSpPr>
        <p:spPr>
          <a:xfrm>
            <a:off x="826008" y="4572000"/>
            <a:ext cx="3605784" cy="213360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en-US" sz="2400" b="1" dirty="0">
                <a:solidFill>
                  <a:schemeClr val="accent1">
                    <a:lumMod val="50000"/>
                  </a:schemeClr>
                </a:solidFill>
              </a:rPr>
              <a:t>ASCLS REGION V </a:t>
            </a:r>
          </a:p>
          <a:p>
            <a:pPr marL="0" indent="0" algn="ctr">
              <a:buFont typeface="Arial"/>
              <a:buNone/>
            </a:pPr>
            <a:r>
              <a:rPr lang="en-US" sz="2400" b="1" dirty="0">
                <a:solidFill>
                  <a:schemeClr val="accent1">
                    <a:lumMod val="50000"/>
                  </a:schemeClr>
                </a:solidFill>
              </a:rPr>
              <a:t>FALL SYMPOSIUM</a:t>
            </a:r>
            <a:endParaRPr lang="en-US" sz="2400" dirty="0">
              <a:solidFill>
                <a:schemeClr val="accent1">
                  <a:lumMod val="50000"/>
                </a:schemeClr>
              </a:solidFill>
            </a:endParaRPr>
          </a:p>
          <a:p>
            <a:pPr marL="0" indent="0" algn="ctr">
              <a:buFont typeface="Arial"/>
              <a:buNone/>
            </a:pPr>
            <a:r>
              <a:rPr lang="en-US" b="1" dirty="0"/>
              <a:t>October 10-11, 2024</a:t>
            </a:r>
          </a:p>
          <a:p>
            <a:pPr marL="0" indent="0" algn="ctr">
              <a:buFont typeface="Arial"/>
              <a:buNone/>
            </a:pPr>
            <a:r>
              <a:rPr lang="en-US" b="1" dirty="0"/>
              <a:t>Fargo, ND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p>
        </p:txBody>
      </p:sp>
      <p:sp>
        <p:nvSpPr>
          <p:cNvPr id="3" name="Content Placeholder 2"/>
          <p:cNvSpPr>
            <a:spLocks noGrp="1"/>
          </p:cNvSpPr>
          <p:nvPr>
            <p:ph idx="1"/>
          </p:nvPr>
        </p:nvSpPr>
        <p:spPr>
          <a:xfrm>
            <a:off x="1066800" y="3085730"/>
            <a:ext cx="7704667" cy="3332816"/>
          </a:xfrm>
        </p:spPr>
        <p:txBody>
          <a:bodyPr>
            <a:normAutofit fontScale="77500" lnSpcReduction="20000"/>
          </a:bodyPr>
          <a:lstStyle/>
          <a:p>
            <a:pPr marL="0" indent="0" algn="ctr">
              <a:buNone/>
            </a:pPr>
            <a:r>
              <a:rPr lang="en-US" sz="9600" b="1" dirty="0">
                <a:solidFill>
                  <a:srgbClr val="04617B"/>
                </a:solidFill>
                <a:latin typeface="Calibri"/>
                <a:ea typeface="+mj-ea"/>
                <a:cs typeface="+mj-cs"/>
              </a:rPr>
              <a:t>THANK-YOU!</a:t>
            </a:r>
          </a:p>
          <a:p>
            <a:pPr marL="0" indent="0" algn="ctr">
              <a:buNone/>
            </a:pPr>
            <a:r>
              <a:rPr lang="en-US" sz="4400" b="1" dirty="0">
                <a:solidFill>
                  <a:srgbClr val="04617B"/>
                </a:solidFill>
                <a:latin typeface="Calibri"/>
                <a:ea typeface="+mj-ea"/>
                <a:cs typeface="+mj-cs"/>
              </a:rPr>
              <a:t>See you next year at our</a:t>
            </a:r>
          </a:p>
          <a:p>
            <a:pPr marL="0" indent="0" algn="ctr">
              <a:buNone/>
            </a:pPr>
            <a:r>
              <a:rPr lang="en-US" sz="4400" b="1" dirty="0">
                <a:solidFill>
                  <a:srgbClr val="04617B"/>
                </a:solidFill>
                <a:latin typeface="Calibri"/>
                <a:ea typeface="+mj-ea"/>
                <a:cs typeface="+mj-cs"/>
              </a:rPr>
              <a:t>2025 ASCLS-ND State Meeting in</a:t>
            </a:r>
          </a:p>
          <a:p>
            <a:pPr marL="0" indent="0" algn="ctr">
              <a:buNone/>
            </a:pPr>
            <a:r>
              <a:rPr lang="en-US" sz="8500" b="1" dirty="0">
                <a:solidFill>
                  <a:srgbClr val="04617B"/>
                </a:solidFill>
                <a:latin typeface="Calibri"/>
                <a:ea typeface="+mj-ea"/>
                <a:cs typeface="+mj-cs"/>
              </a:rPr>
              <a:t>Grand Forks!</a:t>
            </a:r>
            <a:endParaRPr lang="en-US" sz="8500" dirty="0"/>
          </a:p>
        </p:txBody>
      </p:sp>
      <p:pic>
        <p:nvPicPr>
          <p:cNvPr id="5" name="Picture 4" descr="A sign on a pole&#10;&#10;Description automatically generated">
            <a:extLst>
              <a:ext uri="{FF2B5EF4-FFF2-40B4-BE49-F238E27FC236}">
                <a16:creationId xmlns:a16="http://schemas.microsoft.com/office/drawing/2014/main" id="{F5DAEB11-D441-4621-89BC-77B1DD936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28600"/>
            <a:ext cx="2286000" cy="2618232"/>
          </a:xfrm>
          <a:prstGeom prst="rect">
            <a:avLst/>
          </a:prstGeom>
        </p:spPr>
      </p:pic>
    </p:spTree>
    <p:extLst>
      <p:ext uri="{BB962C8B-B14F-4D97-AF65-F5344CB8AC3E}">
        <p14:creationId xmlns:p14="http://schemas.microsoft.com/office/powerpoint/2010/main" val="2347149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0E60-9A2D-4F0D-A21F-2A2F910EC537}"/>
              </a:ext>
            </a:extLst>
          </p:cNvPr>
          <p:cNvSpPr>
            <a:spLocks noGrp="1"/>
          </p:cNvSpPr>
          <p:nvPr>
            <p:ph type="title"/>
          </p:nvPr>
        </p:nvSpPr>
        <p:spPr>
          <a:xfrm>
            <a:off x="1600200" y="2514600"/>
            <a:ext cx="7134991" cy="152400"/>
          </a:xfrm>
        </p:spPr>
        <p:txBody>
          <a:bodyPr>
            <a:normAutofit fontScale="90000"/>
          </a:bodyPr>
          <a:lstStyle/>
          <a:p>
            <a:r>
              <a:rPr lang="en-US" sz="4400" b="1" dirty="0"/>
              <a:t>Can I have a motion to Adjourn</a:t>
            </a:r>
            <a:br>
              <a:rPr lang="en-US" dirty="0"/>
            </a:br>
            <a:r>
              <a:rPr lang="en-US" dirty="0"/>
              <a:t>	</a:t>
            </a:r>
            <a:br>
              <a:rPr lang="en-US" dirty="0"/>
            </a:br>
            <a:br>
              <a:rPr lang="en-US" dirty="0"/>
            </a:br>
            <a:endParaRPr lang="en-US" dirty="0"/>
          </a:p>
        </p:txBody>
      </p:sp>
      <p:sp>
        <p:nvSpPr>
          <p:cNvPr id="3" name="Text Placeholder 2">
            <a:extLst>
              <a:ext uri="{FF2B5EF4-FFF2-40B4-BE49-F238E27FC236}">
                <a16:creationId xmlns:a16="http://schemas.microsoft.com/office/drawing/2014/main" id="{06C24D82-276B-4FF6-9B1F-885B0BE84D94}"/>
              </a:ext>
            </a:extLst>
          </p:cNvPr>
          <p:cNvSpPr>
            <a:spLocks noGrp="1"/>
          </p:cNvSpPr>
          <p:nvPr>
            <p:ph type="body" idx="1"/>
          </p:nvPr>
        </p:nvSpPr>
        <p:spPr>
          <a:xfrm>
            <a:off x="867675" y="2514600"/>
            <a:ext cx="7867516" cy="2667000"/>
          </a:xfrm>
        </p:spPr>
        <p:txBody>
          <a:bodyPr>
            <a:normAutofit/>
          </a:bodyPr>
          <a:lstStyle/>
          <a:p>
            <a:pPr marL="342900" indent="-342900">
              <a:buFont typeface="Arial" panose="020B0604020202020204" pitchFamily="34" charset="0"/>
              <a:buChar char="•"/>
            </a:pPr>
            <a:r>
              <a:rPr lang="en-US" sz="3600" dirty="0"/>
              <a:t>It there a second?</a:t>
            </a:r>
          </a:p>
          <a:p>
            <a:pPr marL="342900" indent="-342900">
              <a:buFont typeface="Arial" panose="020B0604020202020204" pitchFamily="34" charset="0"/>
              <a:buChar char="•"/>
            </a:pPr>
            <a:r>
              <a:rPr lang="en-US" sz="3600" dirty="0"/>
              <a:t>Any questions?</a:t>
            </a:r>
          </a:p>
          <a:p>
            <a:pPr marL="342900" indent="-342900">
              <a:buFont typeface="Arial" panose="020B0604020202020204" pitchFamily="34" charset="0"/>
              <a:buChar char="•"/>
            </a:pPr>
            <a:r>
              <a:rPr lang="en-US" sz="3600" dirty="0"/>
              <a:t>All in favor?</a:t>
            </a:r>
          </a:p>
        </p:txBody>
      </p:sp>
    </p:spTree>
    <p:extLst>
      <p:ext uri="{BB962C8B-B14F-4D97-AF65-F5344CB8AC3E}">
        <p14:creationId xmlns:p14="http://schemas.microsoft.com/office/powerpoint/2010/main" val="109117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ASCLS BELIEVES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dirty="0"/>
              <a:t>Quality laboratory service is essential to quality health care.</a:t>
            </a:r>
          </a:p>
          <a:p>
            <a:r>
              <a:rPr lang="en-US" sz="1700" dirty="0"/>
              <a:t>Competent, credentialed, laboratory professionals are the foundation to quality laboratory medicine.</a:t>
            </a:r>
          </a:p>
          <a:p>
            <a:r>
              <a:rPr lang="en-US" sz="1700" dirty="0"/>
              <a:t>Everyone deserves access to safe, effective, efficient, equitable, and patient-centered health care.</a:t>
            </a:r>
          </a:p>
          <a:p>
            <a:r>
              <a:rPr lang="en-US" sz="1700" dirty="0"/>
              <a:t>Advancing the laboratory profession advances health care.</a:t>
            </a:r>
          </a:p>
          <a:p>
            <a:pPr marL="0" indent="0">
              <a:buNone/>
            </a:pPr>
            <a:endParaRPr lang="en-US" sz="1700" dirty="0"/>
          </a:p>
          <a:p>
            <a:pPr marL="0" indent="0">
              <a:buNone/>
            </a:pPr>
            <a:br>
              <a:rPr lang="en-US" sz="1700" dirty="0"/>
            </a:br>
            <a:r>
              <a:rPr lang="en-US" sz="1700" dirty="0"/>
              <a:t>Adopted by the ASCLS House of Delegates July 2011.</a:t>
            </a:r>
          </a:p>
        </p:txBody>
      </p:sp>
    </p:spTree>
    <p:custDataLst>
      <p:tags r:id="rId1"/>
    </p:custDataLst>
    <p:extLst>
      <p:ext uri="{BB962C8B-B14F-4D97-AF65-F5344CB8AC3E}">
        <p14:creationId xmlns:p14="http://schemas.microsoft.com/office/powerpoint/2010/main" val="1130330353"/>
      </p:ext>
    </p:extLst>
  </p:cSld>
  <p:clrMapOvr>
    <a:masterClrMapping/>
  </p:clrMapOvr>
  <mc:AlternateContent xmlns:mc="http://schemas.openxmlformats.org/markup-compatibility/2006" xmlns:p14="http://schemas.microsoft.com/office/powerpoint/2010/main">
    <mc:Choice Requires="p14">
      <p:transition spd="slow" p14:dur="2000" advTm="2265"/>
    </mc:Choice>
    <mc:Fallback xmlns="">
      <p:transition spd="slow" advTm="2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dirty="0"/>
              <a:t>2023 - 2024 in Review</a:t>
            </a:r>
            <a:br>
              <a:rPr lang="en-US" dirty="0"/>
            </a:br>
            <a:endParaRPr lang="en-US" b="1" dirty="0"/>
          </a:p>
        </p:txBody>
      </p:sp>
      <p:graphicFrame>
        <p:nvGraphicFramePr>
          <p:cNvPr id="57" name="Content Placeholder 2">
            <a:extLst>
              <a:ext uri="{FF2B5EF4-FFF2-40B4-BE49-F238E27FC236}">
                <a16:creationId xmlns:a16="http://schemas.microsoft.com/office/drawing/2014/main" id="{1F41C1E9-083A-45E0-BDC0-5C6087B01FE1}"/>
              </a:ext>
            </a:extLst>
          </p:cNvPr>
          <p:cNvGraphicFramePr/>
          <p:nvPr>
            <p:extLst>
              <p:ext uri="{D42A27DB-BD31-4B8C-83A1-F6EECF244321}">
                <p14:modId xmlns:p14="http://schemas.microsoft.com/office/powerpoint/2010/main" val="3022237718"/>
              </p:ext>
            </p:extLst>
          </p:nvPr>
        </p:nvGraphicFramePr>
        <p:xfrm>
          <a:off x="762000" y="1752600"/>
          <a:ext cx="8237108" cy="4267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054766"/>
      </p:ext>
    </p:extLst>
  </p:cSld>
  <p:clrMapOvr>
    <a:masterClrMapping/>
  </p:clrMapOvr>
  <mc:AlternateContent xmlns:mc="http://schemas.openxmlformats.org/markup-compatibility/2006" xmlns:p14="http://schemas.microsoft.com/office/powerpoint/2010/main">
    <mc:Choice Requires="p14">
      <p:transition spd="slow" p14:dur="2000" advTm="213"/>
    </mc:Choice>
    <mc:Fallback xmlns="">
      <p:transition spd="slow" advTm="2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63E4-A129-4325-B928-725EA602FCBC}"/>
              </a:ext>
            </a:extLst>
          </p:cNvPr>
          <p:cNvSpPr>
            <a:spLocks noGrp="1"/>
          </p:cNvSpPr>
          <p:nvPr>
            <p:ph type="title"/>
          </p:nvPr>
        </p:nvSpPr>
        <p:spPr>
          <a:xfrm>
            <a:off x="1320529" y="4452257"/>
            <a:ext cx="7306739" cy="1384980"/>
          </a:xfrm>
        </p:spPr>
        <p:txBody>
          <a:bodyPr>
            <a:normAutofit/>
          </a:bodyPr>
          <a:lstStyle/>
          <a:p>
            <a:r>
              <a:rPr lang="en-US" dirty="0"/>
              <a:t>Business Meeting</a:t>
            </a:r>
          </a:p>
        </p:txBody>
      </p:sp>
      <p:graphicFrame>
        <p:nvGraphicFramePr>
          <p:cNvPr id="5" name="Content Placeholder 2">
            <a:extLst>
              <a:ext uri="{FF2B5EF4-FFF2-40B4-BE49-F238E27FC236}">
                <a16:creationId xmlns:a16="http://schemas.microsoft.com/office/drawing/2014/main" id="{8DF9323E-D315-464D-AF50-69DE88B281B9}"/>
              </a:ext>
            </a:extLst>
          </p:cNvPr>
          <p:cNvGraphicFramePr>
            <a:graphicFrameLocks noGrp="1"/>
          </p:cNvGraphicFramePr>
          <p:nvPr>
            <p:ph idx="1"/>
            <p:extLst>
              <p:ext uri="{D42A27DB-BD31-4B8C-83A1-F6EECF244321}">
                <p14:modId xmlns:p14="http://schemas.microsoft.com/office/powerpoint/2010/main" val="4002965193"/>
              </p:ext>
            </p:extLst>
          </p:nvPr>
        </p:nvGraphicFramePr>
        <p:xfrm>
          <a:off x="1066800" y="914400"/>
          <a:ext cx="7306740" cy="3240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03916"/>
      </p:ext>
    </p:extLst>
  </p:cSld>
  <p:clrMapOvr>
    <a:masterClrMapping/>
  </p:clrMapOvr>
  <mc:AlternateContent xmlns:mc="http://schemas.openxmlformats.org/markup-compatibility/2006" xmlns:p14="http://schemas.microsoft.com/office/powerpoint/2010/main">
    <mc:Choice Requires="p14">
      <p:transition spd="slow" p14:dur="2000" advTm="228"/>
    </mc:Choice>
    <mc:Fallback xmlns="">
      <p:transition spd="slow" advTm="2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514035" cy="1185333"/>
          </a:xfrm>
        </p:spPr>
        <p:txBody>
          <a:bodyPr>
            <a:normAutofit/>
          </a:bodyPr>
          <a:lstStyle/>
          <a:p>
            <a:r>
              <a:rPr lang="en-US" b="1" dirty="0"/>
              <a:t>Vote on Minutes</a:t>
            </a:r>
          </a:p>
        </p:txBody>
      </p:sp>
      <p:sp>
        <p:nvSpPr>
          <p:cNvPr id="3" name="Content Placeholder 2"/>
          <p:cNvSpPr>
            <a:spLocks noGrp="1"/>
          </p:cNvSpPr>
          <p:nvPr>
            <p:ph idx="1"/>
          </p:nvPr>
        </p:nvSpPr>
        <p:spPr>
          <a:xfrm>
            <a:off x="1752600" y="1981200"/>
            <a:ext cx="5141517" cy="3793067"/>
          </a:xfrm>
        </p:spPr>
        <p:txBody>
          <a:bodyPr>
            <a:normAutofit/>
          </a:bodyPr>
          <a:lstStyle/>
          <a:p>
            <a:pPr lvl="1"/>
            <a:r>
              <a:rPr lang="en-US" sz="2400" dirty="0"/>
              <a:t>Discussion / Questions</a:t>
            </a:r>
          </a:p>
          <a:p>
            <a:pPr lvl="1"/>
            <a:r>
              <a:rPr lang="en-US" sz="2400" dirty="0"/>
              <a:t>Vote for approval or append</a:t>
            </a:r>
          </a:p>
          <a:p>
            <a:pPr marL="0" indent="0">
              <a:buNone/>
            </a:pPr>
            <a:endParaRPr lang="en-US" dirty="0"/>
          </a:p>
          <a:p>
            <a:pPr marL="0" indent="0">
              <a:buNone/>
            </a:pPr>
            <a:endParaRPr lang="en-US" dirty="0"/>
          </a:p>
          <a:p>
            <a:endParaRPr lang="en-US" dirty="0"/>
          </a:p>
          <a:p>
            <a:pPr marL="0" indent="0">
              <a:buNone/>
            </a:pPr>
            <a:endParaRPr lang="en-US" dirty="0"/>
          </a:p>
        </p:txBody>
      </p:sp>
      <p:pic>
        <p:nvPicPr>
          <p:cNvPr id="7" name="Graphic 6" descr="Checkmark">
            <a:extLst>
              <a:ext uri="{FF2B5EF4-FFF2-40B4-BE49-F238E27FC236}">
                <a16:creationId xmlns:a16="http://schemas.microsoft.com/office/drawing/2014/main" id="{F39A8F1F-7AC5-497F-8CA9-ED0C82D590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4052" y="3276600"/>
            <a:ext cx="2855896" cy="285589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51276990"/>
      </p:ext>
    </p:extLst>
  </p:cSld>
  <p:clrMapOvr>
    <a:masterClrMapping/>
  </p:clrMapOvr>
  <mc:AlternateContent xmlns:mc="http://schemas.openxmlformats.org/markup-compatibility/2006" xmlns:p14="http://schemas.microsoft.com/office/powerpoint/2010/main">
    <mc:Choice Requires="p14">
      <p:transition spd="slow" p14:dur="2000" advTm="210"/>
    </mc:Choice>
    <mc:Fallback xmlns="">
      <p:transition spd="slow" advTm="2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ctrTitle"/>
          </p:nvPr>
        </p:nvSpPr>
        <p:spPr>
          <a:xfrm>
            <a:off x="822960" y="1426464"/>
            <a:ext cx="7543800" cy="2674620"/>
          </a:xfrm>
          <a:prstGeom prst="rect">
            <a:avLst/>
          </a:prstGeom>
          <a:noFill/>
          <a:ln>
            <a:noFill/>
          </a:ln>
        </p:spPr>
        <p:txBody>
          <a:bodyPr spcFirstLastPara="1" vert="horz" wrap="square" lIns="68569" tIns="34275" rIns="68569" bIns="34275" rtlCol="0" anchor="ctr" anchorCtr="0">
            <a:normAutofit/>
          </a:bodyPr>
          <a:lstStyle/>
          <a:p>
            <a:pPr algn="ctr">
              <a:spcBef>
                <a:spcPts val="0"/>
              </a:spcBef>
              <a:buClr>
                <a:srgbClr val="262626"/>
              </a:buClr>
              <a:buSzPts val="6600"/>
            </a:pPr>
            <a:r>
              <a:rPr lang="en-US" sz="4950" dirty="0"/>
              <a:t>ASCLS-ND </a:t>
            </a:r>
            <a:r>
              <a:rPr lang="en-US" dirty="0"/>
              <a:t> </a:t>
            </a:r>
            <a:br>
              <a:rPr lang="en-US" dirty="0"/>
            </a:br>
            <a:r>
              <a:rPr lang="en-US" sz="4950" dirty="0"/>
              <a:t>2024-2025 Treasury Report</a:t>
            </a:r>
            <a:endParaRPr sz="4950" dirty="0"/>
          </a:p>
        </p:txBody>
      </p:sp>
      <p:sp>
        <p:nvSpPr>
          <p:cNvPr id="102" name="Google Shape;102;p13"/>
          <p:cNvSpPr txBox="1">
            <a:spLocks noGrp="1"/>
          </p:cNvSpPr>
          <p:nvPr>
            <p:ph type="subTitle" idx="1"/>
          </p:nvPr>
        </p:nvSpPr>
        <p:spPr>
          <a:xfrm>
            <a:off x="847023" y="4512444"/>
            <a:ext cx="7543800" cy="857250"/>
          </a:xfrm>
          <a:prstGeom prst="rect">
            <a:avLst/>
          </a:prstGeom>
          <a:noFill/>
          <a:ln>
            <a:noFill/>
          </a:ln>
        </p:spPr>
        <p:txBody>
          <a:bodyPr spcFirstLastPara="1" vert="horz" wrap="square" lIns="68569" tIns="34275" rIns="68569" bIns="34275" rtlCol="0" anchor="t" anchorCtr="0">
            <a:normAutofit/>
          </a:bodyPr>
          <a:lstStyle/>
          <a:p>
            <a:pPr>
              <a:spcBef>
                <a:spcPts val="0"/>
              </a:spcBef>
              <a:spcAft>
                <a:spcPts val="0"/>
              </a:spcAft>
              <a:buSzPts val="2400"/>
            </a:pPr>
            <a:r>
              <a:rPr lang="en-US" dirty="0"/>
              <a:t>TREASURER: Jessica Fry</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800100" y="444915"/>
            <a:ext cx="7543800" cy="1088068"/>
          </a:xfrm>
          <a:prstGeom prst="rect">
            <a:avLst/>
          </a:prstGeom>
          <a:noFill/>
          <a:ln>
            <a:noFill/>
          </a:ln>
        </p:spPr>
        <p:txBody>
          <a:bodyPr spcFirstLastPara="1" vert="horz" wrap="square" lIns="68569" tIns="34275" rIns="68569" bIns="34275" rtlCol="0" anchor="b" anchorCtr="0">
            <a:normAutofit/>
          </a:bodyPr>
          <a:lstStyle/>
          <a:p>
            <a:pPr>
              <a:spcBef>
                <a:spcPts val="0"/>
              </a:spcBef>
              <a:buClr>
                <a:srgbClr val="3F3F3F"/>
              </a:buClr>
              <a:buSzPts val="4800"/>
            </a:pPr>
            <a:r>
              <a:rPr lang="en-US" dirty="0"/>
              <a:t>Balances</a:t>
            </a:r>
            <a:endParaRPr dirty="0"/>
          </a:p>
        </p:txBody>
      </p:sp>
      <p:graphicFrame>
        <p:nvGraphicFramePr>
          <p:cNvPr id="108" name="Google Shape;108;p14"/>
          <p:cNvGraphicFramePr/>
          <p:nvPr>
            <p:extLst>
              <p:ext uri="{D42A27DB-BD31-4B8C-83A1-F6EECF244321}">
                <p14:modId xmlns:p14="http://schemas.microsoft.com/office/powerpoint/2010/main" val="2613172720"/>
              </p:ext>
            </p:extLst>
          </p:nvPr>
        </p:nvGraphicFramePr>
        <p:xfrm>
          <a:off x="1449015" y="2261729"/>
          <a:ext cx="5723456" cy="3063288"/>
        </p:xfrm>
        <a:graphic>
          <a:graphicData uri="http://schemas.openxmlformats.org/drawingml/2006/table">
            <a:tbl>
              <a:tblPr firstRow="1" bandRow="1">
                <a:noFill/>
              </a:tblPr>
              <a:tblGrid>
                <a:gridCol w="3033756">
                  <a:extLst>
                    <a:ext uri="{9D8B030D-6E8A-4147-A177-3AD203B41FA5}">
                      <a16:colId xmlns:a16="http://schemas.microsoft.com/office/drawing/2014/main" val="20000"/>
                    </a:ext>
                  </a:extLst>
                </a:gridCol>
                <a:gridCol w="2689700">
                  <a:extLst>
                    <a:ext uri="{9D8B030D-6E8A-4147-A177-3AD203B41FA5}">
                      <a16:colId xmlns:a16="http://schemas.microsoft.com/office/drawing/2014/main" val="20001"/>
                    </a:ext>
                  </a:extLst>
                </a:gridCol>
              </a:tblGrid>
              <a:tr h="342908">
                <a:tc>
                  <a:txBody>
                    <a:bodyPr/>
                    <a:lstStyle/>
                    <a:p>
                      <a:pPr marL="0" marR="0" lvl="0" indent="0" algn="ctr" rtl="0">
                        <a:spcBef>
                          <a:spcPts val="0"/>
                        </a:spcBef>
                        <a:spcAft>
                          <a:spcPts val="0"/>
                        </a:spcAft>
                        <a:buNone/>
                      </a:pPr>
                      <a:r>
                        <a:rPr lang="en-US" sz="1800" u="none" strike="noStrike" cap="none" dirty="0">
                          <a:solidFill>
                            <a:schemeClr val="dk1"/>
                          </a:solidFill>
                        </a:rPr>
                        <a:t>Account</a:t>
                      </a:r>
                      <a:endParaRPr sz="1800" u="none" strike="noStrike" cap="none" dirty="0">
                        <a:solidFill>
                          <a:schemeClr val="dk1"/>
                        </a:solidFill>
                      </a:endParaRPr>
                    </a:p>
                  </a:txBody>
                  <a:tcPr marL="68588" marR="68588" marT="34294" marB="34294">
                    <a:solidFill>
                      <a:schemeClr val="accent2"/>
                    </a:solidFill>
                  </a:tcPr>
                </a:tc>
                <a:tc>
                  <a:txBody>
                    <a:bodyPr/>
                    <a:lstStyle/>
                    <a:p>
                      <a:pPr marL="0" marR="0" lvl="0" indent="0" algn="ctr" rtl="0">
                        <a:spcBef>
                          <a:spcPts val="0"/>
                        </a:spcBef>
                        <a:spcAft>
                          <a:spcPts val="0"/>
                        </a:spcAft>
                        <a:buNone/>
                      </a:pPr>
                      <a:r>
                        <a:rPr lang="en-US" sz="1500" u="none" strike="noStrike" cap="none" dirty="0">
                          <a:solidFill>
                            <a:schemeClr val="dk1"/>
                          </a:solidFill>
                        </a:rPr>
                        <a:t>Balance *as of </a:t>
                      </a:r>
                      <a:r>
                        <a:rPr lang="en-US" sz="1500" dirty="0">
                          <a:solidFill>
                            <a:schemeClr val="dk1"/>
                          </a:solidFill>
                        </a:rPr>
                        <a:t>4/21</a:t>
                      </a:r>
                      <a:r>
                        <a:rPr lang="en-US" sz="1500" u="none" strike="noStrike" cap="none" dirty="0">
                          <a:solidFill>
                            <a:schemeClr val="dk1"/>
                          </a:solidFill>
                        </a:rPr>
                        <a:t>/2024</a:t>
                      </a:r>
                      <a:endParaRPr sz="1500" u="none" strike="noStrike" cap="none" dirty="0">
                        <a:solidFill>
                          <a:schemeClr val="dk1"/>
                        </a:solidFill>
                      </a:endParaRPr>
                    </a:p>
                  </a:txBody>
                  <a:tcPr marL="68588" marR="68588" marT="34294" marB="34294">
                    <a:solidFill>
                      <a:schemeClr val="accent2"/>
                    </a:solidFill>
                  </a:tcPr>
                </a:tc>
                <a:extLst>
                  <a:ext uri="{0D108BD9-81ED-4DB2-BD59-A6C34878D82A}">
                    <a16:rowId xmlns:a16="http://schemas.microsoft.com/office/drawing/2014/main" val="10000"/>
                  </a:ext>
                </a:extLst>
              </a:tr>
              <a:tr h="617228">
                <a:tc>
                  <a:txBody>
                    <a:bodyPr/>
                    <a:lstStyle/>
                    <a:p>
                      <a:pPr marL="0" marR="0" lvl="0" indent="0" algn="l" rtl="0">
                        <a:spcBef>
                          <a:spcPts val="0"/>
                        </a:spcBef>
                        <a:spcAft>
                          <a:spcPts val="0"/>
                        </a:spcAft>
                        <a:buNone/>
                      </a:pPr>
                      <a:r>
                        <a:rPr lang="en-US" sz="1200" b="1" u="none" strike="noStrike" cap="none" dirty="0"/>
                        <a:t>Business Checking</a:t>
                      </a:r>
                    </a:p>
                    <a:p>
                      <a:pPr marL="0" marR="0" lvl="0" indent="0" algn="l" rtl="0">
                        <a:spcBef>
                          <a:spcPts val="0"/>
                        </a:spcBef>
                        <a:spcAft>
                          <a:spcPts val="0"/>
                        </a:spcAft>
                        <a:buNone/>
                      </a:pPr>
                      <a:r>
                        <a:rPr lang="en-US" sz="1200" i="1" u="none" strike="noStrike" cap="none" dirty="0"/>
                        <a:t>0% Interest</a:t>
                      </a:r>
                      <a:endParaRPr sz="1200" i="1" dirty="0"/>
                    </a:p>
                  </a:txBody>
                  <a:tcPr marL="68588" marR="68588" marT="34294" marB="34294"/>
                </a:tc>
                <a:tc>
                  <a:txBody>
                    <a:bodyPr/>
                    <a:lstStyle/>
                    <a:p>
                      <a:pPr marL="0" marR="0" lvl="0" indent="0" algn="l" rtl="0">
                        <a:spcBef>
                          <a:spcPts val="0"/>
                        </a:spcBef>
                        <a:spcAft>
                          <a:spcPts val="0"/>
                        </a:spcAft>
                        <a:buNone/>
                      </a:pPr>
                      <a:r>
                        <a:rPr lang="en-US" sz="1200" dirty="0"/>
                        <a:t>$16045.93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*$5116.09 ASCLS-ND</a:t>
                      </a:r>
                    </a:p>
                    <a:p>
                      <a:pPr marL="0" marR="0" lvl="0" indent="0" algn="l" rtl="0">
                        <a:spcBef>
                          <a:spcPts val="0"/>
                        </a:spcBef>
                        <a:spcAft>
                          <a:spcPts val="0"/>
                        </a:spcAft>
                        <a:buNone/>
                      </a:pPr>
                      <a:r>
                        <a:rPr lang="en-US" sz="1200" dirty="0"/>
                        <a:t>*10,929.84 Seed Money for Region V</a:t>
                      </a:r>
                    </a:p>
                  </a:txBody>
                  <a:tcPr marL="68588" marR="68588" marT="34294" marB="34294"/>
                </a:tc>
                <a:extLst>
                  <a:ext uri="{0D108BD9-81ED-4DB2-BD59-A6C34878D82A}">
                    <a16:rowId xmlns:a16="http://schemas.microsoft.com/office/drawing/2014/main" val="10001"/>
                  </a:ext>
                </a:extLst>
              </a:tr>
              <a:tr h="617228">
                <a:tc>
                  <a:txBody>
                    <a:bodyPr/>
                    <a:lstStyle/>
                    <a:p>
                      <a:pPr marL="0" marR="0" lvl="0" indent="0" algn="l" rtl="0">
                        <a:spcBef>
                          <a:spcPts val="0"/>
                        </a:spcBef>
                        <a:spcAft>
                          <a:spcPts val="0"/>
                        </a:spcAft>
                        <a:buNone/>
                      </a:pPr>
                      <a:r>
                        <a:rPr lang="en-US" sz="1200" b="1" dirty="0"/>
                        <a:t>Business Money Market Savings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i="1" u="none" strike="noStrike" cap="none" dirty="0"/>
                        <a:t>0.35% Interest</a:t>
                      </a:r>
                      <a:endParaRPr lang="en-US" sz="1200" i="1" dirty="0"/>
                    </a:p>
                    <a:p>
                      <a:pPr marL="0" marR="0" lvl="0" indent="0" algn="l" rtl="0">
                        <a:spcBef>
                          <a:spcPts val="0"/>
                        </a:spcBef>
                        <a:spcAft>
                          <a:spcPts val="0"/>
                        </a:spcAft>
                        <a:buNone/>
                      </a:pPr>
                      <a:endParaRPr sz="1200" dirty="0"/>
                    </a:p>
                  </a:txBody>
                  <a:tcPr marL="68588" marR="68588" marT="34294" marB="34294"/>
                </a:tc>
                <a:tc>
                  <a:txBody>
                    <a:bodyPr/>
                    <a:lstStyle/>
                    <a:p>
                      <a:pPr marL="0" marR="0" lvl="0" indent="0" algn="l" rtl="0">
                        <a:spcBef>
                          <a:spcPts val="0"/>
                        </a:spcBef>
                        <a:spcAft>
                          <a:spcPts val="0"/>
                        </a:spcAft>
                        <a:buNone/>
                      </a:pPr>
                      <a:r>
                        <a:rPr lang="en-US" sz="1200" b="1" dirty="0"/>
                        <a:t>$873.40</a:t>
                      </a:r>
                      <a:endParaRPr sz="1200" b="1" dirty="0"/>
                    </a:p>
                  </a:txBody>
                  <a:tcPr marL="68588" marR="68588" marT="34294" marB="34294"/>
                </a:tc>
                <a:extLst>
                  <a:ext uri="{0D108BD9-81ED-4DB2-BD59-A6C34878D82A}">
                    <a16:rowId xmlns:a16="http://schemas.microsoft.com/office/drawing/2014/main" val="10002"/>
                  </a:ext>
                </a:extLst>
              </a:tr>
              <a:tr h="434348">
                <a:tc>
                  <a:txBody>
                    <a:bodyPr/>
                    <a:lstStyle/>
                    <a:p>
                      <a:pPr marL="0" marR="0" lvl="0" indent="0" algn="l" rtl="0">
                        <a:spcBef>
                          <a:spcPts val="0"/>
                        </a:spcBef>
                        <a:spcAft>
                          <a:spcPts val="0"/>
                        </a:spcAft>
                        <a:buNone/>
                      </a:pPr>
                      <a:r>
                        <a:rPr lang="en-US" sz="1200" b="1" dirty="0"/>
                        <a:t>60 Month Business CD</a:t>
                      </a:r>
                    </a:p>
                    <a:p>
                      <a:pPr marL="0" marR="0" lvl="0" indent="0" algn="l" rtl="0">
                        <a:spcBef>
                          <a:spcPts val="0"/>
                        </a:spcBef>
                        <a:spcAft>
                          <a:spcPts val="0"/>
                        </a:spcAft>
                        <a:buNone/>
                      </a:pPr>
                      <a:r>
                        <a:rPr lang="en-US" sz="1200" dirty="0"/>
                        <a:t>2.15% Interest</a:t>
                      </a:r>
                      <a:endParaRPr sz="1200" dirty="0"/>
                    </a:p>
                  </a:txBody>
                  <a:tcPr marL="68588" marR="68588" marT="34294" marB="34294"/>
                </a:tc>
                <a:tc>
                  <a:txBody>
                    <a:bodyPr/>
                    <a:lstStyle/>
                    <a:p>
                      <a:pPr marL="0" marR="0" lvl="0" indent="0" algn="l" rtl="0">
                        <a:spcBef>
                          <a:spcPts val="0"/>
                        </a:spcBef>
                        <a:spcAft>
                          <a:spcPts val="0"/>
                        </a:spcAft>
                        <a:buNone/>
                      </a:pPr>
                      <a:r>
                        <a:rPr lang="en-US" sz="1200" b="1" dirty="0"/>
                        <a:t>$10,510.30</a:t>
                      </a:r>
                      <a:endParaRPr sz="1200" b="1" dirty="0"/>
                    </a:p>
                  </a:txBody>
                  <a:tcPr marL="68588" marR="68588" marT="34294" marB="34294"/>
                </a:tc>
                <a:extLst>
                  <a:ext uri="{0D108BD9-81ED-4DB2-BD59-A6C34878D82A}">
                    <a16:rowId xmlns:a16="http://schemas.microsoft.com/office/drawing/2014/main" val="10003"/>
                  </a:ext>
                </a:extLst>
              </a:tr>
              <a:tr h="617228">
                <a:tc>
                  <a:txBody>
                    <a:bodyPr/>
                    <a:lstStyle/>
                    <a:p>
                      <a:pPr marL="0" marR="0" lvl="0" indent="0" algn="l" rtl="0">
                        <a:spcBef>
                          <a:spcPts val="0"/>
                        </a:spcBef>
                        <a:spcAft>
                          <a:spcPts val="0"/>
                        </a:spcAft>
                        <a:buNone/>
                      </a:pPr>
                      <a:r>
                        <a:rPr lang="en-US" sz="1200" b="1" dirty="0"/>
                        <a:t>12 Month Business CD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3.1% Interest</a:t>
                      </a:r>
                    </a:p>
                    <a:p>
                      <a:pPr marL="0" marR="0" lvl="0" indent="0" algn="l" rtl="0">
                        <a:spcBef>
                          <a:spcPts val="0"/>
                        </a:spcBef>
                        <a:spcAft>
                          <a:spcPts val="0"/>
                        </a:spcAft>
                        <a:buNone/>
                      </a:pPr>
                      <a:endParaRPr sz="1200" dirty="0"/>
                    </a:p>
                  </a:txBody>
                  <a:tcPr marL="68588" marR="68588" marT="34294" marB="34294"/>
                </a:tc>
                <a:tc>
                  <a:txBody>
                    <a:bodyPr/>
                    <a:lstStyle/>
                    <a:p>
                      <a:pPr marL="0" marR="0" lvl="0" indent="0" algn="l" rtl="0">
                        <a:spcBef>
                          <a:spcPts val="0"/>
                        </a:spcBef>
                        <a:spcAft>
                          <a:spcPts val="0"/>
                        </a:spcAft>
                        <a:buNone/>
                      </a:pPr>
                      <a:r>
                        <a:rPr lang="en-US" sz="1200" b="1" dirty="0"/>
                        <a:t>$5,655.78</a:t>
                      </a:r>
                      <a:endParaRPr sz="1200" b="1" dirty="0"/>
                    </a:p>
                  </a:txBody>
                  <a:tcPr marL="68588" marR="68588" marT="34294" marB="34294"/>
                </a:tc>
                <a:extLst>
                  <a:ext uri="{0D108BD9-81ED-4DB2-BD59-A6C34878D82A}">
                    <a16:rowId xmlns:a16="http://schemas.microsoft.com/office/drawing/2014/main" val="10004"/>
                  </a:ext>
                </a:extLst>
              </a:tr>
              <a:tr h="434348">
                <a:tc>
                  <a:txBody>
                    <a:bodyPr/>
                    <a:lstStyle/>
                    <a:p>
                      <a:pPr marL="0" marR="0" lvl="0" indent="0" algn="l" rtl="0">
                        <a:spcBef>
                          <a:spcPts val="0"/>
                        </a:spcBef>
                        <a:spcAft>
                          <a:spcPts val="0"/>
                        </a:spcAft>
                        <a:buNone/>
                      </a:pPr>
                      <a:r>
                        <a:rPr lang="en-US" sz="1200" b="1" i="0" dirty="0"/>
                        <a:t>6 Month Business Rel CD</a:t>
                      </a:r>
                    </a:p>
                    <a:p>
                      <a:pPr marL="0" marR="0" lvl="0" indent="0" algn="l" rtl="0">
                        <a:spcBef>
                          <a:spcPts val="0"/>
                        </a:spcBef>
                        <a:spcAft>
                          <a:spcPts val="0"/>
                        </a:spcAft>
                        <a:buNone/>
                      </a:pPr>
                      <a:r>
                        <a:rPr lang="en-US" sz="1200" i="1" dirty="0"/>
                        <a:t>4.94% Interest</a:t>
                      </a:r>
                      <a:endParaRPr sz="1200" i="1" dirty="0"/>
                    </a:p>
                  </a:txBody>
                  <a:tcPr marL="68588" marR="68588" marT="34294" marB="34294"/>
                </a:tc>
                <a:tc>
                  <a:txBody>
                    <a:bodyPr/>
                    <a:lstStyle/>
                    <a:p>
                      <a:pPr marL="0" marR="0" lvl="0" indent="0" algn="l" rtl="0">
                        <a:spcBef>
                          <a:spcPts val="0"/>
                        </a:spcBef>
                        <a:spcAft>
                          <a:spcPts val="0"/>
                        </a:spcAft>
                        <a:buNone/>
                      </a:pPr>
                      <a:r>
                        <a:rPr lang="en-US" sz="1200" b="1" i="0" dirty="0"/>
                        <a:t>$20,000.00</a:t>
                      </a:r>
                    </a:p>
                  </a:txBody>
                  <a:tcPr marL="68588" marR="68588" marT="34294" marB="34294"/>
                </a:tc>
                <a:extLst>
                  <a:ext uri="{0D108BD9-81ED-4DB2-BD59-A6C34878D82A}">
                    <a16:rowId xmlns:a16="http://schemas.microsoft.com/office/drawing/2014/main" val="10005"/>
                  </a:ext>
                </a:extLst>
              </a:tr>
            </a:tbl>
          </a:graphicData>
        </a:graphic>
      </p:graphicFrame>
      <p:sp>
        <p:nvSpPr>
          <p:cNvPr id="109" name="Google Shape;109;p14"/>
          <p:cNvSpPr txBox="1"/>
          <p:nvPr/>
        </p:nvSpPr>
        <p:spPr>
          <a:xfrm>
            <a:off x="6250800" y="5335032"/>
            <a:ext cx="4002833" cy="207719"/>
          </a:xfrm>
          <a:prstGeom prst="rect">
            <a:avLst/>
          </a:prstGeom>
          <a:noFill/>
          <a:ln>
            <a:noFill/>
          </a:ln>
        </p:spPr>
        <p:txBody>
          <a:bodyPr spcFirstLastPara="1" wrap="square" lIns="68569" tIns="34275" rIns="68569" bIns="34275" anchor="t" anchorCtr="0">
            <a:spAutoFit/>
          </a:bodyPr>
          <a:lstStyle/>
          <a:p>
            <a:r>
              <a:rPr lang="en-US" sz="900" i="1" dirty="0">
                <a:solidFill>
                  <a:schemeClr val="dk1"/>
                </a:solidFill>
                <a:latin typeface="Calibri"/>
                <a:ea typeface="Calibri"/>
                <a:cs typeface="Calibri"/>
                <a:sym typeface="Calibri"/>
              </a:rPr>
              <a:t>Managed by Jessica – See Excel document for itemization </a:t>
            </a:r>
            <a:endParaRPr sz="900" i="1" dirty="0">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usiness Meeting May 28th, 2020&amp;quot;&quot;/&gt;&lt;property id=&quot;20307&quot; value=&quot;301&quot;/&gt;&lt;/object&gt;&lt;object type=&quot;3&quot; unique_id=&quot;10005&quot;&gt;&lt;property id=&quot;20148&quot; value=&quot;5&quot;/&gt;&lt;property id=&quot;20300&quot; value=&quot;Slide 2 - &amp;quot;ASCLS MISSION&amp;quot;&quot;/&gt;&lt;property id=&quot;20307&quot; value=&quot;393&quot;/&gt;&lt;/object&gt;&lt;object type=&quot;3&quot; unique_id=&quot;10006&quot;&gt;&lt;property id=&quot;20148&quot; value=&quot;5&quot;/&gt;&lt;property id=&quot;20300&quot; value=&quot;Slide 3 - &amp;quot;ASCLS BELIEVES&amp;quot;&quot;/&gt;&lt;property id=&quot;20307&quot; value=&quot;394&quot;/&gt;&lt;/object&gt;&lt;object type=&quot;3&quot; unique_id=&quot;10008&quot;&gt;&lt;property id=&quot;20148&quot; value=&quot;5&quot;/&gt;&lt;property id=&quot;20300&quot; value=&quot;Slide 4 - &amp;quot;2019 - 2020 in Review &amp;quot;&quot;/&gt;&lt;property id=&quot;20307&quot; value=&quot;353&quot;/&gt;&lt;/object&gt;&lt;object type=&quot;3&quot; unique_id=&quot;10010&quot;&gt;&lt;property id=&quot;20148&quot; value=&quot;5&quot;/&gt;&lt;property id=&quot;20300&quot; value=&quot;Slide 12 - &amp;quot;Current Financial Report&amp;quot;&quot;/&gt;&lt;property id=&quot;20307&quot; value=&quot;355&quot;/&gt;&lt;/object&gt;&lt;object type=&quot;3&quot; unique_id=&quot;10011&quot;&gt;&lt;property id=&quot;20148&quot; value=&quot;5&quot;/&gt;&lt;property id=&quot;20300&quot; value=&quot;Slide 20 - &amp;quot;Membership&amp;quot;&quot;/&gt;&lt;property id=&quot;20307&quot; value=&quot;332&quot;/&gt;&lt;/object&gt;&lt;object type=&quot;3&quot; unique_id=&quot;10012&quot;&gt;&lt;property id=&quot;20148&quot; value=&quot;5&quot;/&gt;&lt;property id=&quot;20300&quot; value=&quot;Slide 22 - &amp;quot;Leadership Development&amp;quot;&quot;/&gt;&lt;property id=&quot;20307&quot; value=&quot;370&quot;/&gt;&lt;/object&gt;&lt;object type=&quot;3&quot; unique_id=&quot;10013&quot;&gt;&lt;property id=&quot;20148&quot; value=&quot;5&quot;/&gt;&lt;property id=&quot;20300&quot; value=&quot;Slide 21 - &amp;quot;Region V - Leadership Academy&amp;quot;&quot;/&gt;&lt;property id=&quot;20307&quot; value=&quot;335&quot;/&gt;&lt;/object&gt;&lt;object type=&quot;3&quot; unique_id=&quot;10015&quot;&gt;&lt;property id=&quot;20148&quot; value=&quot;5&quot;/&gt;&lt;property id=&quot;20300&quot; value=&quot;Slide 24 - &amp;quot;Legislative Symposium 2020 - Cancelled&amp;quot;&quot;/&gt;&lt;property id=&quot;20307&quot; value=&quot;371&quot;/&gt;&lt;/object&gt;&lt;object type=&quot;3&quot; unique_id=&quot;10019&quot;&gt;&lt;property id=&quot;20148&quot; value=&quot;5&quot;/&gt;&lt;property id=&quot;20300&quot; value=&quot;Slide 28 - &amp;quot;Developing &amp;amp; Ascending Professionals&amp;quot;&quot;/&gt;&lt;property id=&quot;20307&quot; value=&quot;379&quot;/&gt;&lt;/object&gt;&lt;object type=&quot;3&quot; unique_id=&quot;10020&quot;&gt;&lt;property id=&quot;20148&quot; value=&quot;5&quot;/&gt;&lt;property id=&quot;20300&quot; value=&quot;Slide 29 - &amp;quot;North Dakota Leadership &amp;quot;&quot;/&gt;&lt;property id=&quot;20307&quot; value=&quot;374&quot;/&gt;&lt;/object&gt;&lt;object type=&quot;3&quot; unique_id=&quot;10021&quot;&gt;&lt;property id=&quot;20148&quot; value=&quot;5&quot;/&gt;&lt;property id=&quot;20300&quot; value=&quot;Slide 31 - &amp;quot;Omicron Sigma&amp;quot;&quot;/&gt;&lt;property id=&quot;20307&quot; value=&quot;380&quot;/&gt;&lt;/object&gt;&lt;object type=&quot;3&quot; unique_id=&quot;10022&quot;&gt;&lt;property id=&quot;20148&quot; value=&quot;5&quot;/&gt;&lt;property id=&quot;20300&quot; value=&quot;Slide 33 - &amp;quot;Membership Awards&amp;quot;&quot;/&gt;&lt;property id=&quot;20307&quot; value=&quot;377&quot;/&gt;&lt;/object&gt;&lt;object type=&quot;3&quot; unique_id=&quot;10023&quot;&gt;&lt;property id=&quot;20148&quot; value=&quot;5&quot;/&gt;&lt;property id=&quot;20300&quot; value=&quot;Slide 34&quot;/&gt;&lt;property id=&quot;20307&quot; value=&quot;378&quot;/&gt;&lt;/object&gt;&lt;object type=&quot;3&quot; unique_id=&quot;10026&quot;&gt;&lt;property id=&quot;20148&quot; value=&quot;5&quot;/&gt;&lt;property id=&quot;20300&quot; value=&quot;Slide 37 - &amp;quot;2020-21 National Meetings&amp;quot;&quot;/&gt;&lt;property id=&quot;20307&quot; value=&quot;312&quot;/&gt;&lt;/object&gt;&lt;object type=&quot;3&quot; unique_id=&quot;10027&quot;&gt;&lt;property id=&quot;20148&quot; value=&quot;5&quot;/&gt;&lt;property id=&quot;20300&quot; value=&quot;Slide 38&quot;/&gt;&lt;property id=&quot;20307&quot; value=&quot;318&quot;/&gt;&lt;/object&gt;&lt;object type=&quot;3&quot; unique_id=&quot;10028&quot;&gt;&lt;property id=&quot;20148&quot; value=&quot;5&quot;/&gt;&lt;property id=&quot;20300&quot; value=&quot;Slide 39 - &amp;quot; &amp;quot;&quot;/&gt;&lt;property id=&quot;20307&quot; value=&quot;372&quot;/&gt;&lt;/object&gt;&lt;object type=&quot;3&quot; unique_id=&quot;10402&quot;&gt;&lt;property id=&quot;20148&quot; value=&quot;5&quot;/&gt;&lt;property id=&quot;20300&quot; value=&quot;Slide 35 - &amp;quot;ELECTION  RESULTS!&amp;quot;&quot;/&gt;&lt;property id=&quot;20307&quot; value=&quot;395&quot;/&gt;&lt;/object&gt;&lt;object type=&quot;3&quot; unique_id=&quot;10653&quot;&gt;&lt;property id=&quot;20148&quot; value=&quot;5&quot;/&gt;&lt;property id=&quot;20300&quot; value=&quot;Slide 32 - &amp;quot;Omicron Sigma – State Awards&amp;quot;&quot;/&gt;&lt;property id=&quot;20307&quot; value=&quot;401&quot;/&gt;&lt;/object&gt;&lt;object type=&quot;3&quot; unique_id=&quot;10850&quot;&gt;&lt;property id=&quot;20148&quot; value=&quot;5&quot;/&gt;&lt;property id=&quot;20300&quot; value=&quot;Slide 27 - &amp;quot;AWARDS &amp;amp; RECOGNITIONS&amp;quot;&quot;/&gt;&lt;property id=&quot;20307&quot; value=&quot;403&quot;/&gt;&lt;/object&gt;&lt;object type=&quot;3&quot; unique_id=&quot;10851&quot;&gt;&lt;property id=&quot;20148&quot; value=&quot;5&quot;/&gt;&lt;property id=&quot;20300&quot; value=&quot;Slide 30 - &amp;quot;Omicron Sigma – Presidents Honor Roll&amp;quot;&quot;/&gt;&lt;property id=&quot;20307&quot; value=&quot;404&quot;/&gt;&lt;/object&gt;&lt;object type=&quot;3&quot; unique_id=&quot;10852&quot;&gt;&lt;property id=&quot;20148&quot; value=&quot;5&quot;/&gt;&lt;property id=&quot;20300&quot; value=&quot;Slide 36 - &amp;quot;Congratulations!!&amp;quot;&quot;/&gt;&lt;property id=&quot;20307&quot; value=&quot;402&quot;/&gt;&lt;/object&gt;&lt;object type=&quot;3&quot; unique_id=&quot;11190&quot;&gt;&lt;property id=&quot;20148&quot; value=&quot;5&quot;/&gt;&lt;property id=&quot;20300&quot; value=&quot;Slide 5 - &amp;quot;Business Meeting&amp;quot;&quot;/&gt;&lt;property id=&quot;20307&quot; value=&quot;410&quot;/&gt;&lt;/object&gt;&lt;object type=&quot;3&quot; unique_id=&quot;11191&quot;&gt;&lt;property id=&quot;20148&quot; value=&quot;5&quot;/&gt;&lt;property id=&quot;20300&quot; value=&quot;Slide 6 - &amp;quot;Vote on Minutes&amp;quot;&quot;/&gt;&lt;property id=&quot;20307&quot; value=&quot;409&quot;/&gt;&lt;/object&gt;&lt;object type=&quot;3&quot; unique_id=&quot;11192&quot;&gt;&lt;property id=&quot;20148&quot; value=&quot;5&quot;/&gt;&lt;property id=&quot;20300&quot; value=&quot;Slide 7 - &amp;quot;ASCLS-ND   2019 - 2020 Treasury Report&amp;quot;&quot;/&gt;&lt;property id=&quot;20307&quot; value=&quot;256&quot;/&gt;&lt;/object&gt;&lt;object type=&quot;3&quot; unique_id=&quot;11193&quot;&gt;&lt;property id=&quot;20148&quot; value=&quot;5&quot;/&gt;&lt;property id=&quot;20300&quot; value=&quot;Slide 8 - &amp;quot;Balances&amp;quot;&quot;/&gt;&lt;property id=&quot;20307&quot; value=&quot;257&quot;/&gt;&lt;/object&gt;&lt;object type=&quot;3&quot; unique_id=&quot;11194&quot;&gt;&lt;property id=&quot;20148&quot; value=&quot;5&quot;/&gt;&lt;property id=&quot;20300&quot; value=&quot;Slide 9 - &amp;quot;Checking Account – Credits (4/19 – 5/20)&amp;quot;&quot;/&gt;&lt;property id=&quot;20307&quot; value=&quot;258&quot;/&gt;&lt;/object&gt;&lt;object type=&quot;3&quot; unique_id=&quot;11195&quot;&gt;&lt;property id=&quot;20148&quot; value=&quot;5&quot;/&gt;&lt;property id=&quot;20300&quot; value=&quot;Slide 10 - &amp;quot;Checking Account – Debit Summary (4/19 – 5/20)&amp;quot;&quot;/&gt;&lt;property id=&quot;20307&quot; value=&quot;259&quot;/&gt;&lt;/object&gt;&lt;object type=&quot;3&quot; unique_id=&quot;11196&quot;&gt;&lt;property id=&quot;20148&quot; value=&quot;5&quot;/&gt;&lt;property id=&quot;20300&quot; value=&quot;Slide 11 - &amp;quot;Items of “interest”…&amp;quot;&quot;/&gt;&lt;property id=&quot;20307&quot; value=&quot;260&quot;/&gt;&lt;/object&gt;&lt;object type=&quot;3&quot; unique_id=&quot;11197&quot;&gt;&lt;property id=&quot;20148&quot; value=&quot;5&quot;/&gt;&lt;property id=&quot;20300&quot; value=&quot;Slide 13 - &amp;quot;ASCLS-ND Bylaws and Society Regulations Updates&amp;quot;&quot;/&gt;&lt;property id=&quot;20307&quot; value=&quot;411&quot;/&gt;&lt;/object&gt;&lt;object type=&quot;3&quot; unique_id=&quot;11198&quot;&gt;&lt;property id=&quot;20148&quot; value=&quot;5&quot;/&gt;&lt;property id=&quot;20300&quot; value=&quot;Slide 14 - &amp;quot;Overview&amp;quot;&quot;/&gt;&lt;property id=&quot;20307&quot; value=&quot;416&quot;/&gt;&lt;/object&gt;&lt;object type=&quot;3&quot; unique_id=&quot;11199&quot;&gt;&lt;property id=&quot;20148&quot; value=&quot;5&quot;/&gt;&lt;property id=&quot;20300&quot; value=&quot;Slide 15 - &amp;quot;Format- National Template&amp;quot;&quot;/&gt;&lt;property id=&quot;20307&quot; value=&quot;417&quot;/&gt;&lt;/object&gt;&lt;object type=&quot;3&quot; unique_id=&quot;11200&quot;&gt;&lt;property id=&quot;20148&quot; value=&quot;5&quot;/&gt;&lt;property id=&quot;20300&quot; value=&quot;Slide 16 - &amp;quot;Updated Membership Categories&amp;quot;&quot;/&gt;&lt;property id=&quot;20307&quot; value=&quot;262&quot;/&gt;&lt;/object&gt;&lt;object type=&quot;3&quot; unique_id=&quot;11201&quot;&gt;&lt;property id=&quot;20148&quot; value=&quot;5&quot;/&gt;&lt;property id=&quot;20300&quot; value=&quot;Slide 17 - &amp;quot;Major Additions &amp;quot;&quot;/&gt;&lt;property id=&quot;20307&quot; value=&quot;261&quot;/&gt;&lt;/object&gt;&lt;object type=&quot;3&quot; unique_id=&quot;11202&quot;&gt;&lt;property id=&quot;20148&quot; value=&quot;5&quot;/&gt;&lt;property id=&quot;20300&quot; value=&quot;Slide 18 - &amp;quot;ByLaws Vote&amp;quot;&quot;/&gt;&lt;property id=&quot;20307&quot; value=&quot;412&quot;/&gt;&lt;/object&gt;&lt;object type=&quot;3&quot; unique_id=&quot;11203&quot;&gt;&lt;property id=&quot;20148&quot; value=&quot;5&quot;/&gt;&lt;property id=&quot;20300&quot; value=&quot;Slide 19 - &amp;quot;Region V Update&amp;quot;&quot;/&gt;&lt;property id=&quot;20307&quot; value=&quot;414&quot;/&gt;&lt;/object&gt;&lt;object type=&quot;3&quot; unique_id=&quot;11204&quot;&gt;&lt;property id=&quot;20148&quot; value=&quot;5&quot;/&gt;&lt;property id=&quot;20300&quot; value=&quot;Slide 23 - &amp;quot;ASCLS Advocacy&amp;quot;&quot;/&gt;&lt;property id=&quot;20307&quot; value=&quot;418&quot;/&gt;&lt;/object&gt;&lt;object type=&quot;3&quot; unique_id=&quot;11205&quot;&gt;&lt;property id=&quot;20148&quot; value=&quot;5&quot;/&gt;&lt;property id=&quot;20300&quot; value=&quot;Slide 25 - &amp;quot;Legislative Symposium 2019 &amp;quot;&quot;/&gt;&lt;property id=&quot;20307&quot; value=&quot;406&quot;/&gt;&lt;/object&gt;&lt;object type=&quot;3&quot; unique_id=&quot;11206&quot;&gt;&lt;property id=&quot;20148&quot; value=&quot;5&quot;/&gt;&lt;property id=&quot;20300&quot; value=&quot;Slide 26 - &amp;quot;ASCLS PAC &amp;amp; GAC&amp;quot;&quot;/&gt;&lt;property id=&quot;20307&quot; value=&quot;407&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0.6|1.2|0.9|0.7|0.6"/>
</p:tagLst>
</file>

<file path=ppt/tags/tag3.xml><?xml version="1.0" encoding="utf-8"?>
<p:tagLst xmlns:a="http://schemas.openxmlformats.org/drawingml/2006/main" xmlns:r="http://schemas.openxmlformats.org/officeDocument/2006/relationships" xmlns:p="http://schemas.openxmlformats.org/presentationml/2006/main">
  <p:tag name="TIMING" val="|0.5|0.7|0.3|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6868</TotalTime>
  <Words>1789</Words>
  <Application>Microsoft Office PowerPoint</Application>
  <PresentationFormat>On-screen Show (4:3)</PresentationFormat>
  <Paragraphs>314</Paragraphs>
  <Slides>38</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Black</vt:lpstr>
      <vt:lpstr>Calibri</vt:lpstr>
      <vt:lpstr>Calibri Light</vt:lpstr>
      <vt:lpstr>Century Gothic</vt:lpstr>
      <vt:lpstr>Corbel</vt:lpstr>
      <vt:lpstr>Parallax</vt:lpstr>
      <vt:lpstr>Retrospect</vt:lpstr>
      <vt:lpstr>Business Meeting April 26, 2024</vt:lpstr>
      <vt:lpstr>Thank you to those who put this meeting together.</vt:lpstr>
      <vt:lpstr>ASCLS MISSION</vt:lpstr>
      <vt:lpstr>ASCLS BELIEVES</vt:lpstr>
      <vt:lpstr>2023 - 2024 in Review </vt:lpstr>
      <vt:lpstr>Business Meeting</vt:lpstr>
      <vt:lpstr>Vote on Minutes</vt:lpstr>
      <vt:lpstr>ASCLS-ND   2024-2025 Treasury Report</vt:lpstr>
      <vt:lpstr>Balances</vt:lpstr>
      <vt:lpstr>Checking Account – Credits </vt:lpstr>
      <vt:lpstr>Checking Account – Debit Summary </vt:lpstr>
      <vt:lpstr>ND State Science and Engineering Fair</vt:lpstr>
      <vt:lpstr>ND State Science and Engineering Fair</vt:lpstr>
      <vt:lpstr>Current Financial Report</vt:lpstr>
      <vt:lpstr>Membership</vt:lpstr>
      <vt:lpstr>State Science Fair Winners 2024</vt:lpstr>
      <vt:lpstr>Aubrey Roehrich - "Are Fingerprints Inherited?" from Linton Public School  Evelyn Chambers - "Cockroach Neuroscience: A Gateway to Human Communication”  from Woodhaven Academy  Karly Rivinius - "Neospora Caninum in Cattle”  from Gackle-Streeter Public School </vt:lpstr>
      <vt:lpstr>PowerPoint Presentation</vt:lpstr>
      <vt:lpstr>Region V Update</vt:lpstr>
      <vt:lpstr>Region V - Leadership Academy</vt:lpstr>
      <vt:lpstr>ASCLS Advocacy</vt:lpstr>
      <vt:lpstr>ASCLS PAC &amp; GAC</vt:lpstr>
      <vt:lpstr>Election Voting at Nationals Please feel free to go to this website https://ascls.org/meet-the-candidates-2024/</vt:lpstr>
      <vt:lpstr>ELECTION  RESULTS!</vt:lpstr>
      <vt:lpstr>Congratulations!!</vt:lpstr>
      <vt:lpstr>AWARDS &amp; RECOGNITIONS 2024</vt:lpstr>
      <vt:lpstr>Developing Professional</vt:lpstr>
      <vt:lpstr>Omicron Sigma – Presidents Honor Roll</vt:lpstr>
      <vt:lpstr>Omicron Sigma</vt:lpstr>
      <vt:lpstr>ASCLS – ND would also like to recognize the following non- members that helped put on our wonderful 2024 State Convention</vt:lpstr>
      <vt:lpstr>Membership Awards</vt:lpstr>
      <vt:lpstr>Membership Awards</vt:lpstr>
      <vt:lpstr>KEY TO THE FUTURE AWARD</vt:lpstr>
      <vt:lpstr>PowerPoint Presentation</vt:lpstr>
      <vt:lpstr>PowerPoint Presentation</vt:lpstr>
      <vt:lpstr>2024-2025 National Meetings</vt:lpstr>
      <vt:lpstr> </vt:lpstr>
      <vt:lpstr>Can I have a motion to 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Meeting May 28th, 2020</dc:title>
  <dc:creator>Ray, Linda</dc:creator>
  <cp:lastModifiedBy>jessica.dallas.fry @outlook.com</cp:lastModifiedBy>
  <cp:revision>81</cp:revision>
  <dcterms:created xsi:type="dcterms:W3CDTF">2020-05-28T21:26:21Z</dcterms:created>
  <dcterms:modified xsi:type="dcterms:W3CDTF">2024-04-24T01:27:30Z</dcterms:modified>
</cp:coreProperties>
</file>